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0" r:id="rId2"/>
    <p:sldId id="257" r:id="rId3"/>
    <p:sldId id="278" r:id="rId4"/>
    <p:sldId id="261" r:id="rId5"/>
    <p:sldId id="286" r:id="rId6"/>
    <p:sldId id="283" r:id="rId7"/>
    <p:sldId id="285" r:id="rId8"/>
    <p:sldId id="284" r:id="rId9"/>
    <p:sldId id="287" r:id="rId10"/>
    <p:sldId id="276" r:id="rId11"/>
    <p:sldId id="277" r:id="rId12"/>
    <p:sldId id="279" r:id="rId13"/>
    <p:sldId id="289" r:id="rId14"/>
    <p:sldId id="292" r:id="rId15"/>
    <p:sldId id="293" r:id="rId16"/>
    <p:sldId id="296" r:id="rId17"/>
    <p:sldId id="297" r:id="rId18"/>
    <p:sldId id="304" r:id="rId19"/>
    <p:sldId id="306" r:id="rId20"/>
    <p:sldId id="298" r:id="rId21"/>
    <p:sldId id="299" r:id="rId22"/>
    <p:sldId id="300" r:id="rId23"/>
    <p:sldId id="301" r:id="rId24"/>
    <p:sldId id="308" r:id="rId25"/>
    <p:sldId id="302" r:id="rId26"/>
    <p:sldId id="303" r:id="rId27"/>
    <p:sldId id="309" r:id="rId28"/>
    <p:sldId id="305" r:id="rId29"/>
    <p:sldId id="307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042"/>
    <a:srgbClr val="C3194B"/>
    <a:srgbClr val="C41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EC199-0227-4FE5-B614-40D6461675F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9C212-7CD8-42FC-8CC7-38A33403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7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43D68-57C8-4FDD-9055-F7908C77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B5BEBE-6AB4-4AF9-9FC6-90FB9837F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8BE0CE-A33D-4E75-8FEF-F1C9B8B6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68F8DC2-012C-447C-87C7-1B18B6D6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801AD-F1B9-444A-8BEE-CB7038E0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33A549-24FF-41D1-A193-95C9C6C5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380BF9-77CA-4E6E-9766-954285147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8EDAB1-BCCE-477F-BF02-0E5E99A5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2EE61-EA89-4855-960F-A317A674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3DD78D-E054-4216-A29F-8C6B7AE6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E6B1673-C9A1-4EB2-A953-7D576F572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8F1BAE-6778-48EB-BA84-F0344124A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6F7D24-59F3-4193-81EA-5405D240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5E0561-441D-4A6F-8F1D-702EB4FF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EF1762-8A8C-4869-974D-F0189785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FBF51-A16F-4F36-B917-94A9F14A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3CC55-95C2-4546-B69E-2BCADF16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B70756-F6B3-4BD3-BC40-2241375C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FC0C41-1758-458E-BA79-E00BE804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E1270A-9DB7-49AA-A754-D93D7121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B77B9-F889-4092-9E51-5D58E7EE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EC4AF2-93B1-418D-8633-DF722CEF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C5CAC4-2818-40A5-88B7-16C1FC93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91B5A1-E9F4-4C54-88AE-7E4C9EFA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18B3DA-1192-417D-837F-66D4E62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6DF66-740E-44B6-A280-534EEE4D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61C77A-32B3-42A8-88B3-70267CFAB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B9FF0E-FDB8-4697-9C02-5CDC19870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A4FEE0-59F8-416C-8186-34BEB079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CA8FC6-7614-47ED-98EA-B8FCCB50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3F61E8-1FA5-4722-B5D4-9AB2EC69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E326F-4C87-40D5-8962-D51B0961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4CD8A7-8359-4834-B6EF-34CB21328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A7C46E-E0D3-4BA0-B61C-90430C910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BF63803-C63A-407D-8741-C0C769C1D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EBDB86-8B67-4F41-8E8C-3C8FE50D0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DBD7042-CAF6-437E-9F44-9192CB27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B0EB317-2B57-480B-8EAF-4E752D5B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26FB0EF-AF1A-4BC8-A877-5829272D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2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F56503-E211-4608-8F29-C421798F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7D1450-01B5-49D1-9A99-30D24B6D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9D7C21-B3BA-49B2-91DF-31744F3E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2EF9BB-EFC2-464A-8A4C-0D9F2686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DCE0BE-FA4B-4A29-9D19-273F5B8B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BE5244E-DF11-4722-B412-2AE86182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CD72F9-45EE-48B7-B2A6-65F82E2B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FA8BCF-BD07-42BC-869C-0F5041B1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1F51A2-38A9-4C7F-A983-F8B34208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ED6C5C-49AA-4044-8EDC-DA78DAFC2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FF421F-5A50-43E7-A31C-B1625957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7815C3-B1FE-4377-B5D1-EC87CFE2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49146B-2C24-4C45-ACE8-9E47820C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1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1B3AD7-9098-418B-A15A-BC6415C9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8C7A0B-B49B-478C-87F1-2856209E0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07F869-4898-454E-A7D6-2D81D6271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B6FBB0-1CEE-4F82-A00E-7394F15E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F92FAB-F616-49D4-AF53-4DED7639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0E303D-2EA4-4182-948E-8A814B2D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572FB1-B77A-47D0-A6D9-C19C96C1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280724-5D96-42CD-8931-27ED8869E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6DF289-59A0-49DC-90CD-9FAA30F27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7A892-E8B3-4E44-8593-9045C3DDE3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FF481A-EA68-4593-AE44-5A7434C1B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6DF18F-922C-4897-A4FF-1399250AD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B248-1BE6-4B9D-B649-FE5C0E8C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87271" y="292035"/>
            <a:ext cx="5647571" cy="135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1371600" algn="r">
              <a:lnSpc>
                <a:spcPct val="15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</a:t>
            </a:r>
            <a:r>
              <a:rPr lang="km-KH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ព្រះរាជាណាចក្រកម្ពុជា     ​​</a:t>
            </a:r>
            <a:r>
              <a:rPr lang="en-US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              </a:t>
            </a:r>
            <a:r>
              <a:rPr lang="km-KH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ជាតិ សាសនា ព្រះមហាក្សត្រ</a:t>
            </a:r>
            <a:endParaRPr lang="en-US" dirty="0">
              <a:latin typeface="Khmer OS Muol Pali" panose="02000500000000020004" pitchFamily="2" charset="0"/>
              <a:ea typeface="Calibri" panose="020F0502020204030204" pitchFamily="34" charset="0"/>
              <a:cs typeface="Khmer OS Muol Pali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​​​​​​​</a:t>
            </a:r>
            <a:r>
              <a:rPr lang="en-US" dirty="0">
                <a:latin typeface="Khmer OS Muol Pali" panose="02000500000000020004" pitchFamily="2" charset="0"/>
                <a:ea typeface="Calibri" panose="020F0502020204030204" pitchFamily="34" charset="0"/>
                <a:cs typeface="Khmer OS Muol Pali" panose="02000500000000020004" pitchFamily="2" charset="0"/>
              </a:rPr>
              <a:t>                           </a:t>
            </a:r>
            <a:r>
              <a:rPr lang="en-US" dirty="0" smtClean="0">
                <a:latin typeface="Tacteing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&amp;;'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71346" y="1599190"/>
            <a:ext cx="3722091" cy="61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m-KH" b="1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សាកលវិទ្យាល័យ ភូមិន្ទភ្នំពេញ</a:t>
            </a:r>
            <a:endParaRPr lang="en-US" b="1" dirty="0"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400" b="1" dirty="0"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ROYAL UNIVERSITYOF PHNOM PENH</a:t>
            </a:r>
          </a:p>
        </p:txBody>
      </p:sp>
      <p:sp>
        <p:nvSpPr>
          <p:cNvPr id="36" name="Diagonal Stripe 35"/>
          <p:cNvSpPr/>
          <p:nvPr/>
        </p:nvSpPr>
        <p:spPr>
          <a:xfrm>
            <a:off x="1510749" y="-15532"/>
            <a:ext cx="1421643" cy="1505839"/>
          </a:xfrm>
          <a:prstGeom prst="diagStripe">
            <a:avLst>
              <a:gd name="adj" fmla="val 577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03827" y="2262860"/>
            <a:ext cx="7207104" cy="130035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kern="0" dirty="0" err="1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Intruduction</a:t>
            </a:r>
            <a:r>
              <a:rPr lang="en-US" sz="4000" kern="0" dirty="0" smtClean="0">
                <a:ln/>
                <a:solidFill>
                  <a:srgbClr val="0000FF"/>
                </a:solidFill>
                <a:latin typeface="Wide Latin" panose="020A0A07050505020404" pitchFamily="18" charset="0"/>
                <a:cs typeface="Khmer OS Muol Light" pitchFamily="2" charset="0"/>
              </a:rPr>
              <a:t> To Raspberry Pi 3</a:t>
            </a:r>
            <a:endParaRPr lang="en-US" sz="4000" dirty="0">
              <a:ln/>
              <a:solidFill>
                <a:srgbClr val="0000FF"/>
              </a:solidFill>
              <a:latin typeface="Wide Latin" panose="020A0A070505050204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8802848">
            <a:off x="1364905" y="407107"/>
            <a:ext cx="1492716" cy="2923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m-KH" sz="1300" b="1" dirty="0" smtClean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២០១៨</a:t>
            </a:r>
            <a:r>
              <a:rPr lang="en-US" sz="1300" b="1" dirty="0" smtClean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  </a:t>
            </a:r>
            <a:r>
              <a:rPr lang="km-KH" sz="1300" b="1" dirty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Khmer OS Muol Light" panose="02000500000000020004" pitchFamily="2" charset="0"/>
              </a:rPr>
              <a:t>‍</a:t>
            </a:r>
            <a:r>
              <a:rPr lang="en-US" sz="1300" b="1" dirty="0">
                <a:ln/>
                <a:solidFill>
                  <a:schemeClr val="accent3"/>
                </a:solidFill>
                <a:latin typeface="Sitka Display" panose="02000505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-</a:t>
            </a:r>
            <a:r>
              <a:rPr lang="en-US" sz="1300" b="1" dirty="0">
                <a:ln/>
                <a:solidFill>
                  <a:schemeClr val="accent3"/>
                </a:solidFill>
                <a:latin typeface="Tacteing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  </a:t>
            </a:r>
            <a:r>
              <a:rPr lang="km-KH" sz="1300" b="1" dirty="0" smtClean="0">
                <a:ln/>
                <a:solidFill>
                  <a:schemeClr val="accent3"/>
                </a:solidFill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២០១៩</a:t>
            </a:r>
            <a:endParaRPr lang="en-US" sz="13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36065" y="6199310"/>
            <a:ext cx="20303" cy="71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4924158" y="6199059"/>
            <a:ext cx="22333" cy="71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664725" y="3951556"/>
            <a:ext cx="38924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ca-ES" sz="2400" b="1" kern="0" dirty="0">
                <a:ln/>
                <a:effectLst>
                  <a:reflection blurRad="6350" stA="60000" endA="900" endPos="58000" dir="5400000" sy="-100000" algn="bl" rotWithShape="0"/>
                </a:effectLst>
                <a:latin typeface="Khmer OS Muol Light" pitchFamily="2" charset="0"/>
                <a:cs typeface="Khmer OS Muol Light" pitchFamily="2" charset="0"/>
              </a:rPr>
              <a:t>បង្រៀន</a:t>
            </a:r>
            <a:r>
              <a:rPr lang="km-KH" sz="2400" b="1" kern="0" dirty="0">
                <a:ln/>
                <a:effectLst>
                  <a:reflection blurRad="6350" stA="60000" endA="900" endPos="58000" dir="5400000" sy="-100000" algn="bl" rotWithShape="0"/>
                </a:effectLst>
                <a:latin typeface="Khmer OS Muol Light" pitchFamily="2" charset="0"/>
                <a:cs typeface="Khmer OS Muol Light" pitchFamily="2" charset="0"/>
              </a:rPr>
              <a:t>ដោយសាស្រ្តាចារ្យ</a:t>
            </a:r>
            <a:endParaRPr lang="en-US" sz="2400" b="1" dirty="0">
              <a:ln/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10748" y="6428509"/>
            <a:ext cx="9157252" cy="42339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146239" y="4980694"/>
            <a:ext cx="3956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 err="1">
                <a:solidFill>
                  <a:srgbClr val="002060"/>
                </a:solidFill>
                <a:latin typeface="Algerian" pitchFamily="82" charset="0"/>
              </a:rPr>
              <a:t>Ouk</a:t>
            </a:r>
            <a:r>
              <a:rPr lang="en-US" sz="3200" b="1" dirty="0">
                <a:solidFill>
                  <a:srgbClr val="002060"/>
                </a:solidFill>
                <a:latin typeface="Algerian" pitchFamily="82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lgerian" pitchFamily="82" charset="0"/>
              </a:rPr>
              <a:t>Polyvan</a:t>
            </a:r>
            <a:endParaRPr lang="en-US" sz="3200" b="1" dirty="0">
              <a:solidFill>
                <a:srgbClr val="002060"/>
              </a:solidFill>
              <a:latin typeface="Algerian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01" y="292035"/>
            <a:ext cx="1209136" cy="1233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7CD0238-6B0F-4761-8F34-14C1A38D6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6191" y1="59167" x2="65757" y2="58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50" y="3014623"/>
            <a:ext cx="5309816" cy="3557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AFA0F45-CD7D-419D-8536-5119F7A4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3337"/>
            <a:ext cx="3159473" cy="28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0" y="400697"/>
            <a:ext cx="532014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Pin on 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A1EF0B-7663-4FCE-A45F-B82E70D1EA50}"/>
              </a:ext>
            </a:extLst>
          </p:cNvPr>
          <p:cNvSpPr txBox="1"/>
          <p:nvPr/>
        </p:nvSpPr>
        <p:spPr>
          <a:xfrm>
            <a:off x="478166" y="4768445"/>
            <a:ext cx="112356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GPIO </a:t>
            </a:r>
            <a:r>
              <a:rPr lang="km-KH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​​​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(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General Purpose Input Output)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គឺជា​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pins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សម្រាប់អោយ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Raspberry Pi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អាចទំនាក់ទំនងជាមួយ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Device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ផ្សេងៗទៀតបាន។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GPIO pin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អាចប្រើជា​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Input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ក៏បាន​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Output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ក៏បាន​។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8DF87F-376D-4CFA-B6DB-2AD7A97BDD87}"/>
              </a:ext>
            </a:extLst>
          </p:cNvPr>
          <p:cNvSpPr txBox="1"/>
          <p:nvPr/>
        </p:nvSpPr>
        <p:spPr>
          <a:xfrm>
            <a:off x="583293" y="1648735"/>
            <a:ext cx="11608705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Raspberry Pi 3 Model B+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មាន​ជើង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pin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សរុបចំនួន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40 pins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។ 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GPIO pins: 24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Power pins: 4 (5v and 3.3v)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Ground pins: 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ID EEPROM: 2</a:t>
            </a:r>
            <a:endParaRPr lang="km-KH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0" y="10109"/>
            <a:ext cx="367145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Pin Diagram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2787F20-4EDD-41D7-B2FF-FACEFAA91175}"/>
              </a:ext>
            </a:extLst>
          </p:cNvPr>
          <p:cNvGrpSpPr/>
          <p:nvPr/>
        </p:nvGrpSpPr>
        <p:grpSpPr>
          <a:xfrm>
            <a:off x="0" y="261938"/>
            <a:ext cx="11069163" cy="6596062"/>
            <a:chOff x="0" y="261938"/>
            <a:chExt cx="11069163" cy="65960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EE08B23-E3F0-4E44-9D71-F09C13780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838" y1="6647" x2="7838" y2="6647"/>
                          <a14:foregroundMark x1="6893" y1="5058" x2="3872" y2="3468"/>
                          <a14:foregroundMark x1="29273" y1="41040" x2="38999" y2="52601"/>
                          <a14:foregroundMark x1="7838" y1="30347" x2="4438" y2="78468"/>
                          <a14:foregroundMark x1="75732" y1="5491" x2="46459" y2="4046"/>
                          <a14:foregroundMark x1="10009" y1="9538" x2="3399" y2="6647"/>
                          <a14:foregroundMark x1="8687" y1="82659" x2="3305" y2="91763"/>
                          <a14:foregroundMark x1="7177" y1="93786" x2="24740" y2="91474"/>
                          <a14:foregroundMark x1="59207" y1="90896" x2="86025" y2="80780"/>
                          <a14:foregroundMark x1="87535" y1="8237" x2="88480" y2="85694"/>
                          <a14:foregroundMark x1="93957" y1="87717" x2="94523" y2="74277"/>
                          <a14:foregroundMark x1="95845" y1="37717" x2="95845" y2="37717"/>
                          <a14:foregroundMark x1="95845" y1="37717" x2="95845" y2="37717"/>
                          <a14:foregroundMark x1="94806" y1="55347" x2="94806" y2="55347"/>
                          <a14:foregroundMark x1="94806" y1="55347" x2="94806" y2="55347"/>
                          <a14:foregroundMark x1="95562" y1="24855" x2="95562" y2="24855"/>
                          <a14:foregroundMark x1="95562" y1="24855" x2="95562" y2="24855"/>
                          <a14:foregroundMark x1="93957" y1="5347" x2="93957" y2="5347"/>
                          <a14:foregroundMark x1="93957" y1="5347" x2="93957" y2="5347"/>
                          <a14:foregroundMark x1="97262" y1="34104" x2="97262" y2="34104"/>
                          <a14:foregroundMark x1="97262" y1="34104" x2="97262" y2="34104"/>
                          <a14:foregroundMark x1="96412" y1="3902" x2="96412" y2="3902"/>
                          <a14:foregroundMark x1="96412" y1="3902" x2="96412" y2="3902"/>
                          <a14:foregroundMark x1="14164" y1="95087" x2="14164" y2="95087"/>
                          <a14:foregroundMark x1="14164" y1="95087" x2="14164" y2="95087"/>
                          <a14:foregroundMark x1="9348" y1="94942" x2="14259" y2="94942"/>
                          <a14:foregroundMark x1="15958" y1="95520" x2="9065" y2="96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" r="29180" b="35662"/>
            <a:stretch/>
          </p:blipFill>
          <p:spPr>
            <a:xfrm rot="5400000">
              <a:off x="-1052268" y="2583932"/>
              <a:ext cx="5326336" cy="3221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99C859C-7E70-4EC2-95FC-E39D32640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" t="5843" r="2113" b="20202"/>
            <a:stretch/>
          </p:blipFill>
          <p:spPr>
            <a:xfrm>
              <a:off x="4626799" y="301136"/>
              <a:ext cx="6442364" cy="6255728"/>
            </a:xfrm>
            <a:prstGeom prst="rect">
              <a:avLst/>
            </a:prstGeom>
            <a:ln w="57150">
              <a:solidFill>
                <a:srgbClr val="BB1042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72BD01C0-E810-47EC-980C-F4129FF5CDAF}"/>
                </a:ext>
              </a:extLst>
            </p:cNvPr>
            <p:cNvSpPr/>
            <p:nvPr/>
          </p:nvSpPr>
          <p:spPr>
            <a:xfrm>
              <a:off x="2604652" y="2105891"/>
              <a:ext cx="547874" cy="4351412"/>
            </a:xfrm>
            <a:prstGeom prst="rect">
              <a:avLst/>
            </a:prstGeom>
            <a:noFill/>
            <a:ln w="57150">
              <a:solidFill>
                <a:srgbClr val="BB1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E48AD27-2736-4714-98D3-216AADB98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526" y="261938"/>
              <a:ext cx="1452812" cy="1843954"/>
            </a:xfrm>
            <a:prstGeom prst="line">
              <a:avLst/>
            </a:prstGeom>
            <a:ln w="57150">
              <a:solidFill>
                <a:srgbClr val="BB1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A501B70-C1DD-41D9-9366-956FE3EAAD67}"/>
              </a:ext>
            </a:extLst>
          </p:cNvPr>
          <p:cNvCxnSpPr>
            <a:cxnSpLocks/>
          </p:cNvCxnSpPr>
          <p:nvPr/>
        </p:nvCxnSpPr>
        <p:spPr>
          <a:xfrm>
            <a:off x="3152526" y="6457303"/>
            <a:ext cx="1452812" cy="119710"/>
          </a:xfrm>
          <a:prstGeom prst="line">
            <a:avLst/>
          </a:prstGeom>
          <a:ln w="57150">
            <a:solidFill>
              <a:srgbClr val="BB1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102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-1" y="400697"/>
            <a:ext cx="3616037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29B179-1F87-42B7-8406-F3E53A0E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4" b="94799" l="2375" r="963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4832"/>
            <a:ext cx="3701948" cy="2620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46D487-F610-4820-BBA7-7AF1978E9913}"/>
              </a:ext>
            </a:extLst>
          </p:cNvPr>
          <p:cNvSpPr txBox="1"/>
          <p:nvPr/>
        </p:nvSpPr>
        <p:spPr>
          <a:xfrm>
            <a:off x="-167017" y="3901359"/>
            <a:ext cx="455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Raspberry Pi 3 Model B+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242812-0012-441C-9CC4-E3734DE7886E}"/>
              </a:ext>
            </a:extLst>
          </p:cNvPr>
          <p:cNvSpPr txBox="1"/>
          <p:nvPr/>
        </p:nvSpPr>
        <p:spPr>
          <a:xfrm>
            <a:off x="6865796" y="3037615"/>
            <a:ext cx="28841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Monitor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61E0D3-8967-4D4B-A2BC-4B04CB516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91" y="438678"/>
            <a:ext cx="3832833" cy="2787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2C6910-83B8-44AE-A6B1-6D69C74C7AFF}"/>
              </a:ext>
            </a:extLst>
          </p:cNvPr>
          <p:cNvSpPr txBox="1"/>
          <p:nvPr/>
        </p:nvSpPr>
        <p:spPr>
          <a:xfrm>
            <a:off x="7188172" y="5619788"/>
            <a:ext cx="5235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Mouse and Keyboard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B0EABA-185F-423F-B61A-914BE60283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86" y="3934685"/>
            <a:ext cx="3510754" cy="1864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2515C0-922E-4D49-9A46-FD38F45B7595}"/>
              </a:ext>
            </a:extLst>
          </p:cNvPr>
          <p:cNvSpPr txBox="1"/>
          <p:nvPr/>
        </p:nvSpPr>
        <p:spPr>
          <a:xfrm>
            <a:off x="3385302" y="5965777"/>
            <a:ext cx="56496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Power Supply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23D8D69-5205-4EEB-A281-884D4FB4B38E}"/>
              </a:ext>
            </a:extLst>
          </p:cNvPr>
          <p:cNvSpPr txBox="1"/>
          <p:nvPr/>
        </p:nvSpPr>
        <p:spPr>
          <a:xfrm>
            <a:off x="273375" y="6017341"/>
            <a:ext cx="29873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Micro SD Card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6BAE9D5-F225-4FE0-959C-F6CFB7013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94" b="97813" l="3313" r="98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7" y="4649232"/>
            <a:ext cx="1870363" cy="14962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674CF2B-2BA3-48C8-A6D6-DDBF63B42E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9" b="100000" l="3207" r="94062">
                        <a14:foregroundMark x1="32542" y1="26846" x2="66033" y2="54362"/>
                        <a14:foregroundMark x1="66983" y1="30034" x2="39311" y2="27852"/>
                        <a14:foregroundMark x1="59145" y1="31376" x2="52138" y2="31711"/>
                        <a14:foregroundMark x1="54038" y1="54362" x2="32067" y2="51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5" y="3607182"/>
            <a:ext cx="3355548" cy="23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128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-1" y="400697"/>
            <a:ext cx="445039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Optional 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46D487-F610-4820-BBA7-7AF1978E9913}"/>
              </a:ext>
            </a:extLst>
          </p:cNvPr>
          <p:cNvSpPr txBox="1"/>
          <p:nvPr/>
        </p:nvSpPr>
        <p:spPr>
          <a:xfrm>
            <a:off x="432342" y="3829762"/>
            <a:ext cx="403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Ethernet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242812-0012-441C-9CC4-E3734DE7886E}"/>
              </a:ext>
            </a:extLst>
          </p:cNvPr>
          <p:cNvSpPr txBox="1"/>
          <p:nvPr/>
        </p:nvSpPr>
        <p:spPr>
          <a:xfrm>
            <a:off x="8448894" y="3406777"/>
            <a:ext cx="28841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CSI (Pi Camera)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2515C0-922E-4D49-9A46-FD38F45B7595}"/>
              </a:ext>
            </a:extLst>
          </p:cNvPr>
          <p:cNvSpPr txBox="1"/>
          <p:nvPr/>
        </p:nvSpPr>
        <p:spPr>
          <a:xfrm>
            <a:off x="3385302" y="5965777"/>
            <a:ext cx="56496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DSI (Touch Screen Display)</a:t>
            </a:r>
            <a:endParaRPr lang="en-US" sz="20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8" name="pasted-image.tiff">
            <a:extLst>
              <a:ext uri="{FF2B5EF4-FFF2-40B4-BE49-F238E27FC236}">
                <a16:creationId xmlns:a16="http://schemas.microsoft.com/office/drawing/2014/main" xmlns="" id="{E0008407-3930-4B75-A535-E86C322304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345" y="1660796"/>
            <a:ext cx="3355549" cy="216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8D18E7-2CA4-4DDA-87E3-1831B0A1A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08" y="457200"/>
            <a:ext cx="3543300" cy="2971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5B2D215-A716-4A48-8094-13846AF7E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13" y="3305438"/>
            <a:ext cx="3634007" cy="27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-1" y="400697"/>
            <a:ext cx="699654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Game Console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36" y="1721427"/>
            <a:ext cx="2848570" cy="2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59" y="1756863"/>
            <a:ext cx="2044898" cy="17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33" y="4270307"/>
            <a:ext cx="2473523" cy="16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65" y="2693826"/>
            <a:ext cx="2544961" cy="16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13" y="4017747"/>
            <a:ext cx="1964531" cy="221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3" b="1170"/>
          <a:stretch>
            <a:fillRect/>
          </a:stretch>
        </p:blipFill>
        <p:spPr bwMode="auto">
          <a:xfrm>
            <a:off x="5508310" y="4339512"/>
            <a:ext cx="2269256" cy="17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498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-1" y="400697"/>
            <a:ext cx="699654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Suppercomputer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A Raspberry Pi supercomputer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4" y="1715584"/>
            <a:ext cx="8825345" cy="505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4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-1" y="400697"/>
            <a:ext cx="6810233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Blink LED with Raspberry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8DF87F-376D-4CFA-B6DB-2AD7A97BDD87}"/>
              </a:ext>
            </a:extLst>
          </p:cNvPr>
          <p:cNvSpPr txBox="1"/>
          <p:nvPr/>
        </p:nvSpPr>
        <p:spPr>
          <a:xfrm>
            <a:off x="600996" y="1539552"/>
            <a:ext cx="1099000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ដើម្បីធ្វើ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LED Blinking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យើងត្រូវការឧបករណ៍ដូចជា៖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Raspberry 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Resistor 220ohm</a:t>
            </a:r>
            <a:endParaRPr lang="km-KH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68104-8E26-448C-8AEB-83C6B9A9E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0" t="20889" r="17586" b="21226"/>
          <a:stretch/>
        </p:blipFill>
        <p:spPr>
          <a:xfrm>
            <a:off x="3144287" y="3862601"/>
            <a:ext cx="3214950" cy="2863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D2C3B6-43FD-4771-98B5-7B18974017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9"/>
          <a:stretch/>
        </p:blipFill>
        <p:spPr>
          <a:xfrm>
            <a:off x="891945" y="3862601"/>
            <a:ext cx="1372356" cy="299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8BDC51-01C6-47CF-88AE-A4E4053E65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554" y1="7081" x2="7177" y2="4913"/>
                        <a14:foregroundMark x1="7177" y1="4913" x2="7177" y2="4913"/>
                        <a14:foregroundMark x1="5666" y1="3468" x2="3211" y2="4480"/>
                        <a14:foregroundMark x1="29556" y1="40029" x2="35033" y2="54769"/>
                        <a14:foregroundMark x1="71294" y1="9971" x2="66761" y2="4335"/>
                        <a14:foregroundMark x1="5194" y1="7370" x2="5194" y2="7370"/>
                        <a14:foregroundMark x1="5194" y1="7370" x2="5194" y2="7370"/>
                        <a14:foregroundMark x1="3305" y1="89884" x2="14542" y2="90318"/>
                        <a14:foregroundMark x1="79792" y1="84393" x2="92446" y2="71098"/>
                        <a14:foregroundMark x1="84608" y1="48699" x2="94051" y2="34971"/>
                        <a14:foregroundMark x1="83664" y1="19798" x2="96412" y2="7370"/>
                        <a14:foregroundMark x1="90652" y1="5058" x2="95373" y2="6358"/>
                        <a14:foregroundMark x1="71010" y1="91474" x2="64023" y2="88584"/>
                        <a14:foregroundMark x1="1794" y1="84971" x2="2077" y2="71532"/>
                        <a14:foregroundMark x1="6610" y1="63150" x2="6704" y2="32803"/>
                        <a14:foregroundMark x1="90274" y1="88150" x2="72427" y2="57081"/>
                        <a14:foregroundMark x1="11804" y1="95231" x2="18791" y2="87717"/>
                        <a14:foregroundMark x1="15770" y1="95665" x2="9632" y2="96098"/>
                        <a14:foregroundMark x1="16336" y1="96532" x2="16053" y2="94653"/>
                        <a14:foregroundMark x1="9065" y1="96387" x2="9065" y2="96387"/>
                        <a14:foregroundMark x1="16808" y1="95954" x2="16808" y2="95954"/>
                        <a14:foregroundMark x1="28706" y1="94942" x2="28706" y2="94942"/>
                        <a14:foregroundMark x1="28706" y1="96532" x2="28706" y2="96532"/>
                        <a14:foregroundMark x1="44193" y1="95087" x2="44193" y2="95087"/>
                        <a14:foregroundMark x1="44004" y1="96821" x2="44004" y2="96821"/>
                        <a14:backgroundMark x1="96601" y1="61272" x2="96601" y2="61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4" y="3862602"/>
            <a:ext cx="3982175" cy="26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78A250E-F126-4C8A-AD2C-A737CD8527AE}"/>
              </a:ext>
            </a:extLst>
          </p:cNvPr>
          <p:cNvSpPr/>
          <p:nvPr/>
        </p:nvSpPr>
        <p:spPr>
          <a:xfrm>
            <a:off x="-1" y="400697"/>
            <a:ext cx="6810233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Connect LED to Raspberry 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951B2CC-200E-41E1-9E42-31B40810CF6A}"/>
              </a:ext>
            </a:extLst>
          </p:cNvPr>
          <p:cNvGrpSpPr/>
          <p:nvPr/>
        </p:nvGrpSpPr>
        <p:grpSpPr>
          <a:xfrm>
            <a:off x="-1" y="1551829"/>
            <a:ext cx="11791665" cy="5306171"/>
            <a:chOff x="-1" y="1551829"/>
            <a:chExt cx="11791665" cy="53061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6C3F4472-5580-46B0-BC20-A524F01C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838" y1="6647" x2="7838" y2="6647"/>
                          <a14:foregroundMark x1="6893" y1="5058" x2="3872" y2="3468"/>
                          <a14:foregroundMark x1="29273" y1="41040" x2="38999" y2="52601"/>
                          <a14:foregroundMark x1="7838" y1="30347" x2="4438" y2="78468"/>
                          <a14:foregroundMark x1="75732" y1="5491" x2="46459" y2="4046"/>
                          <a14:foregroundMark x1="10009" y1="9538" x2="3399" y2="6647"/>
                          <a14:foregroundMark x1="8687" y1="82659" x2="3305" y2="91763"/>
                          <a14:foregroundMark x1="7177" y1="93786" x2="24740" y2="91474"/>
                          <a14:foregroundMark x1="59207" y1="90896" x2="86025" y2="80780"/>
                          <a14:foregroundMark x1="87535" y1="8237" x2="88480" y2="85694"/>
                          <a14:foregroundMark x1="93957" y1="87717" x2="94523" y2="74277"/>
                          <a14:foregroundMark x1="95845" y1="37717" x2="95845" y2="37717"/>
                          <a14:foregroundMark x1="95845" y1="37717" x2="95845" y2="37717"/>
                          <a14:foregroundMark x1="94806" y1="55347" x2="94806" y2="55347"/>
                          <a14:foregroundMark x1="94806" y1="55347" x2="94806" y2="55347"/>
                          <a14:foregroundMark x1="95562" y1="24855" x2="95562" y2="24855"/>
                          <a14:foregroundMark x1="95562" y1="24855" x2="95562" y2="24855"/>
                          <a14:foregroundMark x1="93957" y1="5347" x2="93957" y2="5347"/>
                          <a14:foregroundMark x1="93957" y1="5347" x2="93957" y2="5347"/>
                          <a14:foregroundMark x1="97262" y1="34104" x2="97262" y2="34104"/>
                          <a14:foregroundMark x1="97262" y1="34104" x2="97262" y2="34104"/>
                          <a14:foregroundMark x1="96412" y1="3902" x2="96412" y2="3902"/>
                          <a14:foregroundMark x1="96412" y1="3902" x2="96412" y2="3902"/>
                          <a14:foregroundMark x1="14164" y1="95087" x2="14164" y2="95087"/>
                          <a14:foregroundMark x1="14164" y1="95087" x2="14164" y2="95087"/>
                          <a14:foregroundMark x1="9348" y1="94942" x2="14259" y2="94942"/>
                          <a14:foregroundMark x1="15958" y1="95520" x2="9065" y2="96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" t="-1" r="45921" b="584"/>
            <a:stretch/>
          </p:blipFill>
          <p:spPr>
            <a:xfrm rot="5400000">
              <a:off x="467482" y="2347071"/>
              <a:ext cx="4043446" cy="4978411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411EB532-308F-4194-A6AC-430A0328B8C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8422159" y="3389588"/>
              <a:ext cx="2" cy="21188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DC743C2-A350-4938-964E-B9DD8635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0" t="20889" r="17586" b="21226"/>
            <a:stretch/>
          </p:blipFill>
          <p:spPr>
            <a:xfrm>
              <a:off x="6802626" y="4787254"/>
              <a:ext cx="1619533" cy="1442362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xmlns="" id="{EC741B1F-13E3-419D-8F9C-1AEA1338385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4690913" y="3698543"/>
              <a:ext cx="3458182" cy="253912"/>
            </a:xfrm>
            <a:prstGeom prst="bent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00CEE26-9343-42E1-A36F-BC465CCB1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59"/>
            <a:stretch/>
          </p:blipFill>
          <p:spPr>
            <a:xfrm>
              <a:off x="7504619" y="1551829"/>
              <a:ext cx="1372356" cy="2995399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xmlns="" id="{E1BDBE1D-C01F-46BB-9C33-E5B85CC0D47F}"/>
                </a:ext>
              </a:extLst>
            </p:cNvPr>
            <p:cNvCxnSpPr>
              <a:cxnSpLocks/>
              <a:stCxn id="29" idx="6"/>
              <a:endCxn id="9" idx="1"/>
            </p:cNvCxnSpPr>
            <p:nvPr/>
          </p:nvCxnSpPr>
          <p:spPr>
            <a:xfrm>
              <a:off x="4938849" y="3946479"/>
              <a:ext cx="1863777" cy="1561956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ircle: Hollow 27">
              <a:extLst>
                <a:ext uri="{FF2B5EF4-FFF2-40B4-BE49-F238E27FC236}">
                  <a16:creationId xmlns:a16="http://schemas.microsoft.com/office/drawing/2014/main" xmlns="" id="{461019F8-87EC-4546-AEBC-381E17C5F86A}"/>
                </a:ext>
              </a:extLst>
            </p:cNvPr>
            <p:cNvSpPr/>
            <p:nvPr/>
          </p:nvSpPr>
          <p:spPr>
            <a:xfrm>
              <a:off x="4390592" y="3548382"/>
              <a:ext cx="300321" cy="300321"/>
            </a:xfrm>
            <a:prstGeom prst="donut">
              <a:avLst>
                <a:gd name="adj" fmla="val 921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Circle: Hollow 28">
              <a:extLst>
                <a:ext uri="{FF2B5EF4-FFF2-40B4-BE49-F238E27FC236}">
                  <a16:creationId xmlns:a16="http://schemas.microsoft.com/office/drawing/2014/main" xmlns="" id="{557FEC4C-E5D8-47E4-8400-CE9683524325}"/>
                </a:ext>
              </a:extLst>
            </p:cNvPr>
            <p:cNvSpPr/>
            <p:nvPr/>
          </p:nvSpPr>
          <p:spPr>
            <a:xfrm>
              <a:off x="4638528" y="3796318"/>
              <a:ext cx="300321" cy="300321"/>
            </a:xfrm>
            <a:prstGeom prst="donut">
              <a:avLst>
                <a:gd name="adj" fmla="val 92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5354110-1032-40EE-A4AB-E5026E054B82}"/>
                </a:ext>
              </a:extLst>
            </p:cNvPr>
            <p:cNvSpPr/>
            <p:nvPr/>
          </p:nvSpPr>
          <p:spPr>
            <a:xfrm>
              <a:off x="5420278" y="2261396"/>
              <a:ext cx="1372356" cy="55777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400" b="1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GPIO2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56D8C1F3-ED62-4F10-9D22-9103230F8381}"/>
                </a:ext>
              </a:extLst>
            </p:cNvPr>
            <p:cNvCxnSpPr>
              <a:cxnSpLocks/>
              <a:stCxn id="30" idx="2"/>
              <a:endCxn id="28" idx="7"/>
            </p:cNvCxnSpPr>
            <p:nvPr/>
          </p:nvCxnSpPr>
          <p:spPr>
            <a:xfrm flipH="1">
              <a:off x="4646932" y="2819167"/>
              <a:ext cx="1459524" cy="7731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0D79E4EE-AD05-4EDB-9ADE-5A53EB13CE15}"/>
                </a:ext>
              </a:extLst>
            </p:cNvPr>
            <p:cNvSpPr/>
            <p:nvPr/>
          </p:nvSpPr>
          <p:spPr>
            <a:xfrm>
              <a:off x="5137105" y="5820283"/>
              <a:ext cx="1372356" cy="55777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400" b="1" dirty="0">
                  <a:solidFill>
                    <a:schemeClr val="tx1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Ground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9BA10E11-2BC7-4C89-BCC9-748CE72E2980}"/>
                </a:ext>
              </a:extLst>
            </p:cNvPr>
            <p:cNvCxnSpPr>
              <a:cxnSpLocks/>
              <a:stCxn id="43" idx="0"/>
              <a:endCxn id="29" idx="5"/>
            </p:cNvCxnSpPr>
            <p:nvPr/>
          </p:nvCxnSpPr>
          <p:spPr>
            <a:xfrm flipH="1" flipV="1">
              <a:off x="4894868" y="4052658"/>
              <a:ext cx="928415" cy="176762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0790A96-CE62-48A3-86C3-7022F9529532}"/>
                </a:ext>
              </a:extLst>
            </p:cNvPr>
            <p:cNvSpPr/>
            <p:nvPr/>
          </p:nvSpPr>
          <p:spPr>
            <a:xfrm>
              <a:off x="9978495" y="1720858"/>
              <a:ext cx="1372356" cy="55777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400" b="1" dirty="0">
                  <a:solidFill>
                    <a:srgbClr val="0070C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LED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18722353-115D-42E8-BF61-8F42D528ED5D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8767791" y="1999744"/>
              <a:ext cx="1210704" cy="2788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C95EA8EF-8B8D-4A16-95B6-5540E74AC2DD}"/>
                </a:ext>
              </a:extLst>
            </p:cNvPr>
            <p:cNvSpPr/>
            <p:nvPr/>
          </p:nvSpPr>
          <p:spPr>
            <a:xfrm>
              <a:off x="8996019" y="5950730"/>
              <a:ext cx="2795645" cy="55777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400" b="1" dirty="0">
                  <a:solidFill>
                    <a:srgbClr val="0070C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Resistor 220 ohm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BB6BF1E0-7219-4DE6-979B-0A55B221C46B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983940" y="5820283"/>
              <a:ext cx="1012079" cy="40933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1A86A8-B0E9-4E6D-84EF-E6D90EA9D2FD}"/>
              </a:ext>
            </a:extLst>
          </p:cNvPr>
          <p:cNvSpPr txBox="1"/>
          <p:nvPr/>
        </p:nvSpPr>
        <p:spPr>
          <a:xfrm>
            <a:off x="7805277" y="428544"/>
            <a:ext cx="398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LED (+)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Pin 3 (GPIO2)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LED (-)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Ground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44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0" y="10109"/>
            <a:ext cx="3671456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Pin Diagram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2787F20-4EDD-41D7-B2FF-FACEFAA91175}"/>
              </a:ext>
            </a:extLst>
          </p:cNvPr>
          <p:cNvGrpSpPr/>
          <p:nvPr/>
        </p:nvGrpSpPr>
        <p:grpSpPr>
          <a:xfrm>
            <a:off x="0" y="261938"/>
            <a:ext cx="11069163" cy="6596062"/>
            <a:chOff x="0" y="261938"/>
            <a:chExt cx="11069163" cy="65960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EE08B23-E3F0-4E44-9D71-F09C13780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838" y1="6647" x2="7838" y2="6647"/>
                          <a14:foregroundMark x1="6893" y1="5058" x2="3872" y2="3468"/>
                          <a14:foregroundMark x1="29273" y1="41040" x2="38999" y2="52601"/>
                          <a14:foregroundMark x1="7838" y1="30347" x2="4438" y2="78468"/>
                          <a14:foregroundMark x1="75732" y1="5491" x2="46459" y2="4046"/>
                          <a14:foregroundMark x1="10009" y1="9538" x2="3399" y2="6647"/>
                          <a14:foregroundMark x1="8687" y1="82659" x2="3305" y2="91763"/>
                          <a14:foregroundMark x1="7177" y1="93786" x2="24740" y2="91474"/>
                          <a14:foregroundMark x1="59207" y1="90896" x2="86025" y2="80780"/>
                          <a14:foregroundMark x1="87535" y1="8237" x2="88480" y2="85694"/>
                          <a14:foregroundMark x1="93957" y1="87717" x2="94523" y2="74277"/>
                          <a14:foregroundMark x1="95845" y1="37717" x2="95845" y2="37717"/>
                          <a14:foregroundMark x1="95845" y1="37717" x2="95845" y2="37717"/>
                          <a14:foregroundMark x1="94806" y1="55347" x2="94806" y2="55347"/>
                          <a14:foregroundMark x1="94806" y1="55347" x2="94806" y2="55347"/>
                          <a14:foregroundMark x1="95562" y1="24855" x2="95562" y2="24855"/>
                          <a14:foregroundMark x1="95562" y1="24855" x2="95562" y2="24855"/>
                          <a14:foregroundMark x1="93957" y1="5347" x2="93957" y2="5347"/>
                          <a14:foregroundMark x1="93957" y1="5347" x2="93957" y2="5347"/>
                          <a14:foregroundMark x1="97262" y1="34104" x2="97262" y2="34104"/>
                          <a14:foregroundMark x1="97262" y1="34104" x2="97262" y2="34104"/>
                          <a14:foregroundMark x1="96412" y1="3902" x2="96412" y2="3902"/>
                          <a14:foregroundMark x1="96412" y1="3902" x2="96412" y2="3902"/>
                          <a14:foregroundMark x1="14164" y1="95087" x2="14164" y2="95087"/>
                          <a14:foregroundMark x1="14164" y1="95087" x2="14164" y2="95087"/>
                          <a14:foregroundMark x1="9348" y1="94942" x2="14259" y2="94942"/>
                          <a14:foregroundMark x1="15958" y1="95520" x2="9065" y2="96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" r="29180" b="35662"/>
            <a:stretch/>
          </p:blipFill>
          <p:spPr>
            <a:xfrm rot="5400000">
              <a:off x="-1052268" y="2583932"/>
              <a:ext cx="5326336" cy="3221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99C859C-7E70-4EC2-95FC-E39D32640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" t="5843" r="2113" b="20202"/>
            <a:stretch/>
          </p:blipFill>
          <p:spPr>
            <a:xfrm>
              <a:off x="4626799" y="301136"/>
              <a:ext cx="6442364" cy="6255728"/>
            </a:xfrm>
            <a:prstGeom prst="rect">
              <a:avLst/>
            </a:prstGeom>
            <a:ln w="57150">
              <a:solidFill>
                <a:srgbClr val="BB1042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72BD01C0-E810-47EC-980C-F4129FF5CDAF}"/>
                </a:ext>
              </a:extLst>
            </p:cNvPr>
            <p:cNvSpPr/>
            <p:nvPr/>
          </p:nvSpPr>
          <p:spPr>
            <a:xfrm>
              <a:off x="2604652" y="2105891"/>
              <a:ext cx="547874" cy="4351412"/>
            </a:xfrm>
            <a:prstGeom prst="rect">
              <a:avLst/>
            </a:prstGeom>
            <a:noFill/>
            <a:ln w="57150">
              <a:solidFill>
                <a:srgbClr val="BB1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E48AD27-2736-4714-98D3-216AADB98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526" y="261938"/>
              <a:ext cx="1452812" cy="1843954"/>
            </a:xfrm>
            <a:prstGeom prst="line">
              <a:avLst/>
            </a:prstGeom>
            <a:ln w="57150">
              <a:solidFill>
                <a:srgbClr val="BB1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A501B70-C1DD-41D9-9366-956FE3EAAD67}"/>
              </a:ext>
            </a:extLst>
          </p:cNvPr>
          <p:cNvCxnSpPr>
            <a:cxnSpLocks/>
          </p:cNvCxnSpPr>
          <p:nvPr/>
        </p:nvCxnSpPr>
        <p:spPr>
          <a:xfrm>
            <a:off x="3152526" y="6457303"/>
            <a:ext cx="1452812" cy="119710"/>
          </a:xfrm>
          <a:prstGeom prst="line">
            <a:avLst/>
          </a:prstGeom>
          <a:ln w="57150">
            <a:solidFill>
              <a:srgbClr val="BB1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72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sz="3600" dirty="0" smtClean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ការដំទ្បើង </a:t>
            </a:r>
            <a:r>
              <a:rPr lang="en-US" sz="3600" dirty="0" smtClean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Led </a:t>
            </a:r>
            <a:r>
              <a:rPr lang="km-KH" sz="3600" dirty="0" smtClean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ប្រើជាមួយនឹង </a:t>
            </a:r>
            <a:r>
              <a:rPr lang="en-US" sz="3600" dirty="0" smtClean="0">
                <a:solidFill>
                  <a:srgbClr val="0070C0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Raspberry Pi 3</a:t>
            </a:r>
            <a:endParaRPr lang="en-US" sz="3600" dirty="0">
              <a:solidFill>
                <a:srgbClr val="0070C0"/>
              </a:solidFill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06" y="1394476"/>
            <a:ext cx="11019367" cy="4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0" y="400697"/>
            <a:ext cx="5430982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is Raspberry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 ?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A1EF0B-7663-4FCE-A45F-B82E70D1EA50}"/>
              </a:ext>
            </a:extLst>
          </p:cNvPr>
          <p:cNvSpPr txBox="1"/>
          <p:nvPr/>
        </p:nvSpPr>
        <p:spPr>
          <a:xfrm>
            <a:off x="471055" y="1121090"/>
            <a:ext cx="116087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Raspberry Pi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គឺ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ជាក្តាបន្ទះជ័រអេទ្បិចត្រូនិចមួយដែលជាអ្នកដំណើការទិន្នន័យ និងពាក្យ បញ្ជាដូច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Main Board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នៃកុំព្យូទ័រនៃកុំព្យូទ័រដែរ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 វាអាចហៅម្យ៉ាងទៀតថា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Single-Board Computer (SBC)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ដែលដំណើរការ​ដោយប្រព័ន្ធប្រតិបត្តិការ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Raspbian OS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របស់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Linux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519D5D-5A43-483E-B969-0520DE6FC518}"/>
              </a:ext>
            </a:extLst>
          </p:cNvPr>
          <p:cNvSpPr txBox="1"/>
          <p:nvPr/>
        </p:nvSpPr>
        <p:spPr>
          <a:xfrm>
            <a:off x="471054" y="2686385"/>
            <a:ext cx="799036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800" b="1" dirty="0" smtClean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ស៊ីភីយូនៅ </a:t>
            </a:r>
            <a:r>
              <a:rPr lang="en-US" sz="2800" b="1" dirty="0" smtClean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Raspberry </a:t>
            </a:r>
            <a:r>
              <a:rPr lang="en-US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Pi</a:t>
            </a:r>
            <a:r>
              <a:rPr lang="en-US" sz="2800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ជាកូនកាត់រវាង​​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Microprocessor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Microcontrollers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 ដោយអាចយក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board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នេះអាចដំទ្បើងជាកុំព្យូទ័រមួយបាន និង​មាន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General Purpose </a:t>
            </a:r>
            <a:r>
              <a:rPr lang="en-US" sz="2400" dirty="0" err="1">
                <a:latin typeface="Khmer OS" panose="02000500000000020004" pitchFamily="2" charset="0"/>
                <a:cs typeface="Khmer OS" panose="02000500000000020004" pitchFamily="2" charset="0"/>
              </a:rPr>
              <a:t>Input/Output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Pins (GPIO)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សម្រាប់ភ្ជាប់ទៅ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កាន់ឧបករណ៍ផ្សេង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ៗ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ទៀតដូចដែលប្រើ </a:t>
            </a:r>
            <a:r>
              <a:rPr lang="en-US" sz="2400" dirty="0" err="1" smtClean="0">
                <a:latin typeface="Khmer OS" panose="02000500000000020004" pitchFamily="2" charset="0"/>
                <a:cs typeface="Khmer OS" panose="02000500000000020004" pitchFamily="2" charset="0"/>
              </a:rPr>
              <a:t>Arduino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Board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ដែរ។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ភាសា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Python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ត្រូវបាន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ប្រើដើម្បីធ្វើការបញ្ជា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ទៅលើ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GPIO Pins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​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នេះ ។</a:t>
            </a:r>
            <a:endParaRPr lang="km-KH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algn="just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01" y="3539575"/>
            <a:ext cx="4000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82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78A250E-F126-4C8A-AD2C-A737CD8527AE}"/>
              </a:ext>
            </a:extLst>
          </p:cNvPr>
          <p:cNvSpPr/>
          <p:nvPr/>
        </p:nvSpPr>
        <p:spPr>
          <a:xfrm>
            <a:off x="-1" y="400697"/>
            <a:ext cx="4156367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Code Blinking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CD4E38-E272-48E3-B195-8A6435A33E14}"/>
              </a:ext>
            </a:extLst>
          </p:cNvPr>
          <p:cNvSpPr txBox="1"/>
          <p:nvPr/>
        </p:nvSpPr>
        <p:spPr>
          <a:xfrm>
            <a:off x="600996" y="1476243"/>
            <a:ext cx="109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កូដសម្រាប់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Blink LED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ចំនួន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​មួយ៖</a:t>
            </a:r>
            <a:endParaRPr lang="km-KH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F638E90-DB18-41E4-A002-6165D5576BDD}"/>
              </a:ext>
            </a:extLst>
          </p:cNvPr>
          <p:cNvGrpSpPr/>
          <p:nvPr/>
        </p:nvGrpSpPr>
        <p:grpSpPr>
          <a:xfrm>
            <a:off x="613874" y="2265261"/>
            <a:ext cx="11419495" cy="4154984"/>
            <a:chOff x="600995" y="2265261"/>
            <a:chExt cx="11419495" cy="41549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4ED59CB-37D0-4C37-BC5F-5BFFFA63ED58}"/>
                </a:ext>
              </a:extLst>
            </p:cNvPr>
            <p:cNvSpPr txBox="1"/>
            <p:nvPr/>
          </p:nvSpPr>
          <p:spPr>
            <a:xfrm>
              <a:off x="600995" y="2265261"/>
              <a:ext cx="908391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  <a:latin typeface="Courier"/>
                  <a:cs typeface="Courier New" panose="02070309020205020404" pitchFamily="49" charset="0"/>
                </a:rPr>
                <a:t>import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 time</a:t>
              </a:r>
            </a:p>
            <a:p>
              <a:r>
                <a:rPr lang="en-US" sz="2400" b="1" dirty="0">
                  <a:solidFill>
                    <a:schemeClr val="accent2"/>
                  </a:solidFill>
                  <a:latin typeface="Courier"/>
                  <a:cs typeface="Courier New" panose="02070309020205020404" pitchFamily="49" charset="0"/>
                </a:rPr>
                <a:t>import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 </a:t>
              </a:r>
              <a:r>
                <a:rPr lang="en-US" sz="2400" b="1" dirty="0" err="1">
                  <a:latin typeface="Courier"/>
                  <a:cs typeface="Courier New" panose="02070309020205020404" pitchFamily="49" charset="0"/>
                </a:rPr>
                <a:t>RPi.GPIO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 </a:t>
              </a:r>
              <a:r>
                <a:rPr lang="en-US" sz="2400" b="1" dirty="0">
                  <a:solidFill>
                    <a:schemeClr val="accent2"/>
                  </a:solidFill>
                  <a:latin typeface="Courier"/>
                  <a:cs typeface="Courier New" panose="02070309020205020404" pitchFamily="49" charset="0"/>
                </a:rPr>
                <a:t>as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 GPIO</a:t>
              </a:r>
            </a:p>
            <a:p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ledPin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 = 7 # Sets 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ledPin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 to GPIO7</a:t>
              </a:r>
            </a:p>
            <a:p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GPIO.setmode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(GPIO.BCM)</a:t>
              </a:r>
            </a:p>
            <a:p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GPIO.setup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(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ledPin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, 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GPIO.OUT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) </a:t>
              </a:r>
              <a:endParaRPr lang="en-US" sz="2400" b="1" dirty="0">
                <a:latin typeface="Courier"/>
                <a:cs typeface="Courier New" panose="02070309020205020404" pitchFamily="49" charset="0"/>
              </a:endParaRPr>
            </a:p>
            <a:p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	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GPIO.output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(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ledPin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, </a:t>
              </a:r>
              <a:r>
                <a:rPr lang="en-US" sz="2400" b="1" dirty="0">
                  <a:solidFill>
                    <a:schemeClr val="accent2"/>
                  </a:solidFill>
                  <a:latin typeface="Courier"/>
                  <a:cs typeface="Courier New" panose="02070309020205020404" pitchFamily="49" charset="0"/>
                </a:rPr>
                <a:t>True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	</a:t>
              </a:r>
              <a:r>
                <a:rPr lang="en-US" sz="2400" b="1" dirty="0" err="1">
                  <a:latin typeface="Courier"/>
                  <a:cs typeface="Courier New" panose="02070309020205020404" pitchFamily="49" charset="0"/>
                </a:rPr>
                <a:t>time.sleep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(1)		</a:t>
              </a:r>
              <a:endParaRPr lang="en-US" sz="2400" b="1" dirty="0" smtClean="0">
                <a:latin typeface="Courier"/>
                <a:cs typeface="Courier New" panose="02070309020205020404" pitchFamily="49" charset="0"/>
              </a:endParaRPr>
            </a:p>
            <a:p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	</a:t>
              </a:r>
              <a:endParaRPr lang="en-US" sz="2400" b="1" dirty="0" smtClean="0">
                <a:latin typeface="Courier"/>
                <a:cs typeface="Courier New" panose="02070309020205020404" pitchFamily="49" charset="0"/>
              </a:endParaRPr>
            </a:p>
            <a:p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	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GPIO.output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(</a:t>
              </a:r>
              <a:r>
                <a:rPr lang="en-US" sz="2400" b="1" dirty="0" err="1" smtClean="0">
                  <a:latin typeface="Courier"/>
                  <a:cs typeface="Courier New" panose="02070309020205020404" pitchFamily="49" charset="0"/>
                </a:rPr>
                <a:t>ledPin</a:t>
              </a:r>
              <a:r>
                <a:rPr lang="en-US" sz="2400" b="1" dirty="0" smtClean="0">
                  <a:latin typeface="Courier"/>
                  <a:cs typeface="Courier New" panose="02070309020205020404" pitchFamily="49" charset="0"/>
                </a:rPr>
                <a:t>, </a:t>
              </a:r>
              <a:r>
                <a:rPr lang="en-US" sz="2400" b="1" dirty="0">
                  <a:solidFill>
                    <a:schemeClr val="accent2"/>
                  </a:solidFill>
                  <a:latin typeface="Courier"/>
                  <a:cs typeface="Courier New" panose="02070309020205020404" pitchFamily="49" charset="0"/>
                </a:rPr>
                <a:t>False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	</a:t>
              </a:r>
              <a:r>
                <a:rPr lang="en-US" sz="2400" b="1" dirty="0" err="1">
                  <a:latin typeface="Courier"/>
                  <a:cs typeface="Courier New" panose="02070309020205020404" pitchFamily="49" charset="0"/>
                </a:rPr>
                <a:t>time.sleep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(1)	</a:t>
              </a:r>
            </a:p>
            <a:p>
              <a:r>
                <a:rPr lang="en-US" sz="2400" b="1" dirty="0" err="1">
                  <a:latin typeface="Courier"/>
                  <a:cs typeface="Courier New" panose="02070309020205020404" pitchFamily="49" charset="0"/>
                </a:rPr>
                <a:t>GPIO.cleanup</a:t>
              </a:r>
              <a:r>
                <a:rPr lang="en-US" sz="2400" b="1" dirty="0">
                  <a:latin typeface="Courier"/>
                  <a:cs typeface="Courier New" panose="02070309020205020404" pitchFamily="49" charset="0"/>
                </a:rPr>
                <a:t>()	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2F46FBE-F8A8-4670-8764-2E5E4E89D476}"/>
                </a:ext>
              </a:extLst>
            </p:cNvPr>
            <p:cNvSpPr txBox="1"/>
            <p:nvPr/>
          </p:nvSpPr>
          <p:spPr>
            <a:xfrm>
              <a:off x="5768983" y="4431716"/>
              <a:ext cx="1713931" cy="5386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endParaRPr lang="en-US" sz="800" dirty="0">
                <a:solidFill>
                  <a:srgbClr val="FF0000"/>
                </a:solidFill>
                <a:latin typeface="Khmer OS" panose="02000500000000020004" pitchFamily="2" charset="0"/>
                <a:cs typeface="Khmer OS" panose="02000500000000020004" pitchFamily="2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Delay 1 </a:t>
              </a:r>
              <a:r>
                <a:rPr lang="km-KH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វិនាទី</a:t>
              </a:r>
              <a:endParaRPr lang="en-US" sz="2000" dirty="0">
                <a:solidFill>
                  <a:srgbClr val="FF0000"/>
                </a:solidFill>
                <a:latin typeface="Khmer OS" panose="02000500000000020004" pitchFamily="2" charset="0"/>
                <a:cs typeface="Khmer OS" panose="02000500000000020004" pitchFamily="2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F5C15D56-7A5A-4AD6-9031-12ED569FCE5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082917" y="4701021"/>
              <a:ext cx="168606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14E9856-543F-45E4-8027-630B65E3CBE3}"/>
                </a:ext>
              </a:extLst>
            </p:cNvPr>
            <p:cNvSpPr txBox="1"/>
            <p:nvPr/>
          </p:nvSpPr>
          <p:spPr>
            <a:xfrm>
              <a:off x="5449460" y="2265261"/>
              <a:ext cx="6571030" cy="5386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endParaRPr lang="en-US" sz="800" dirty="0">
                <a:solidFill>
                  <a:srgbClr val="FF0000"/>
                </a:solidFill>
                <a:latin typeface="Khmer OS" panose="02000500000000020004" pitchFamily="2" charset="0"/>
                <a:cs typeface="Khmer OS" panose="02000500000000020004" pitchFamily="2" charset="0"/>
              </a:endParaRPr>
            </a:p>
            <a:p>
              <a:r>
                <a:rPr lang="km-KH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ហៅ​ </a:t>
              </a:r>
              <a:r>
                <a:rPr lang="en-US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library </a:t>
              </a:r>
              <a:r>
                <a:rPr lang="en-US" sz="2000" b="1" dirty="0" err="1">
                  <a:latin typeface="Khmer OS" panose="02000500000000020004" pitchFamily="2" charset="0"/>
                  <a:cs typeface="Khmer OS" panose="02000500000000020004" pitchFamily="2" charset="0"/>
                </a:rPr>
                <a:t>RPi.GPIO</a:t>
              </a:r>
              <a:r>
                <a:rPr lang="en-US" sz="2000" dirty="0">
                  <a:latin typeface="Khmer OS" panose="02000500000000020004" pitchFamily="2" charset="0"/>
                  <a:cs typeface="Khmer OS" panose="02000500000000020004" pitchFamily="2" charset="0"/>
                </a:rPr>
                <a:t> </a:t>
              </a:r>
              <a:r>
                <a:rPr lang="km-KH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មកប្រើដោយដាក់ឈ្មោះថ្មីថា </a:t>
              </a:r>
              <a:r>
                <a:rPr lang="en-US" sz="2000" b="1" dirty="0">
                  <a:latin typeface="Khmer OS" panose="02000500000000020004" pitchFamily="2" charset="0"/>
                  <a:cs typeface="Khmer OS" panose="02000500000000020004" pitchFamily="2" charset="0"/>
                </a:rPr>
                <a:t>GPIO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9C380618-942E-4C5F-8A03-F8ED08B1F32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973782" y="2534566"/>
              <a:ext cx="475678" cy="2693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F1B2A02-970B-495D-8B21-77AEC8EFB41D}"/>
                </a:ext>
              </a:extLst>
            </p:cNvPr>
            <p:cNvSpPr txBox="1"/>
            <p:nvPr/>
          </p:nvSpPr>
          <p:spPr>
            <a:xfrm>
              <a:off x="4156367" y="5809319"/>
              <a:ext cx="2119742" cy="5386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rgbClr val="FF0000"/>
                </a:solidFill>
                <a:latin typeface="Khmer OS" panose="02000500000000020004" pitchFamily="2" charset="0"/>
                <a:cs typeface="Khmer OS" panose="02000500000000020004" pitchFamily="2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rPr>
                <a:t>Reset GPIO pins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9799B93D-1430-4BE7-ABCC-566835B2A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718" y="6117261"/>
              <a:ext cx="936649" cy="517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2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8DF87F-376D-4CFA-B6DB-2AD7A97BDD87}"/>
              </a:ext>
            </a:extLst>
          </p:cNvPr>
          <p:cNvSpPr txBox="1"/>
          <p:nvPr/>
        </p:nvSpPr>
        <p:spPr>
          <a:xfrm>
            <a:off x="600994" y="406527"/>
            <a:ext cx="109121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GPIO.setmode</a:t>
            </a:r>
            <a:r>
              <a:rPr lang="en-US" sz="2800" b="1" dirty="0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(mode)</a:t>
            </a: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function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សម្រាប់កំណត់​ពី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របៀបប្រើជើង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ជាលេខ និងជាឈ្មោះ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GPIO 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វាមាន​​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2 Mode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គឺ៖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/>
                <a:cs typeface="Khmer OS" panose="02000500000000020004" pitchFamily="2" charset="0"/>
              </a:rPr>
              <a:t>GPIO.BOARD</a:t>
            </a: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លេខ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គិតតាមលេខរៀងនៅលើ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Board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ចាប់ពី​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1-40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u="sng" dirty="0">
                <a:latin typeface="Khmer OS" panose="02000500000000020004" pitchFamily="2" charset="0"/>
                <a:cs typeface="Khmer OS" panose="02000500000000020004" pitchFamily="2" charset="0"/>
              </a:rPr>
              <a:t>Ex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: 1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  <a:sym typeface="Wingdings" panose="05000000000000000000" pitchFamily="2" charset="2"/>
              </a:rPr>
              <a:t> 3.3V,	2  5V,	    3  GPIO2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/>
                <a:cs typeface="Khmer OS" panose="02000500000000020004" pitchFamily="2" charset="0"/>
              </a:rPr>
              <a:t>GPIO.BCM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លេខ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គិត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តាមឈ្មោះ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GPIO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Pin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នៅលើ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Board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u="sng" dirty="0">
                <a:latin typeface="Khmer OS" panose="02000500000000020004" pitchFamily="2" charset="0"/>
                <a:cs typeface="Khmer OS" panose="02000500000000020004" pitchFamily="2" charset="0"/>
              </a:rPr>
              <a:t>Ex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: 1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  <a:sym typeface="Wingdings" panose="05000000000000000000" pitchFamily="2" charset="2"/>
              </a:rPr>
              <a:t> GPIO1,	2  GPIO2,	    3  GPIO3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3677F86-88A2-4EA9-A775-0B7074034A0B}"/>
              </a:ext>
            </a:extLst>
          </p:cNvPr>
          <p:cNvGrpSpPr/>
          <p:nvPr/>
        </p:nvGrpSpPr>
        <p:grpSpPr>
          <a:xfrm>
            <a:off x="600993" y="4235482"/>
            <a:ext cx="10912131" cy="2215991"/>
            <a:chOff x="600993" y="3924432"/>
            <a:chExt cx="10912131" cy="22159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9CEEA70-9CAE-468F-85FD-3A0690E7484E}"/>
                </a:ext>
              </a:extLst>
            </p:cNvPr>
            <p:cNvSpPr txBox="1"/>
            <p:nvPr/>
          </p:nvSpPr>
          <p:spPr>
            <a:xfrm>
              <a:off x="600993" y="3924432"/>
              <a:ext cx="109121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 err="1">
                  <a:solidFill>
                    <a:srgbClr val="BB1042"/>
                  </a:solidFill>
                  <a:latin typeface="Courier"/>
                  <a:cs typeface="Khmer OS" panose="02000500000000020004" pitchFamily="2" charset="0"/>
                </a:rPr>
                <a:t>GPIO.setup</a:t>
              </a:r>
              <a:r>
                <a:rPr lang="en-US" sz="2800" b="1" dirty="0">
                  <a:solidFill>
                    <a:srgbClr val="BB1042"/>
                  </a:solidFill>
                  <a:latin typeface="Courier"/>
                  <a:cs typeface="Khmer OS" panose="02000500000000020004" pitchFamily="2" charset="0"/>
                </a:rPr>
                <a:t>(pin, state)</a:t>
              </a:r>
              <a:r>
                <a:rPr lang="km-KH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ជា 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function </a:t>
              </a:r>
              <a:r>
                <a:rPr lang="km-KH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សម្រាប់កំណត់ជើង 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Pin</a:t>
              </a:r>
              <a:r>
                <a:rPr lang="km-KH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​​ ជា 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Input (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GPIO.IN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)</a:t>
              </a:r>
              <a:r>
                <a:rPr lang="km-KH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 ឬ 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Output (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GPIO.OUT)</a:t>
              </a:r>
              <a:r>
                <a:rPr lang="km-KH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។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	</a:t>
              </a:r>
              <a:endParaRPr lang="km-KH" sz="2400" dirty="0">
                <a:latin typeface="Khmer OS" panose="02000500000000020004" pitchFamily="2" charset="0"/>
                <a:cs typeface="Khmer OS" panose="020005000000000200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u="sng" dirty="0">
                  <a:latin typeface="Khmer OS" panose="02000500000000020004" pitchFamily="2" charset="0"/>
                  <a:cs typeface="Khmer OS" panose="02000500000000020004" pitchFamily="2" charset="0"/>
                </a:rPr>
                <a:t>Ex</a:t>
              </a:r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:	</a:t>
              </a:r>
              <a:r>
                <a:rPr lang="en-US" sz="2400" dirty="0" err="1">
                  <a:latin typeface="Courier"/>
                  <a:cs typeface="Khmer OS" panose="02000500000000020004" pitchFamily="2" charset="0"/>
                </a:rPr>
                <a:t>GPIO.setmode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(GPIO.BOARD)		</a:t>
              </a:r>
              <a:r>
                <a:rPr lang="en-US" sz="2400" dirty="0" err="1">
                  <a:latin typeface="Courier"/>
                  <a:cs typeface="Khmer OS" panose="02000500000000020004" pitchFamily="2" charset="0"/>
                </a:rPr>
                <a:t>GPIO.setmode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(GPIO.BCM)</a:t>
              </a:r>
            </a:p>
            <a:p>
              <a:r>
                <a:rPr lang="en-US" sz="2400" dirty="0">
                  <a:latin typeface="Courier"/>
                  <a:cs typeface="Khmer OS" panose="02000500000000020004" pitchFamily="2" charset="0"/>
                </a:rPr>
                <a:t>	</a:t>
              </a:r>
              <a:r>
                <a:rPr lang="en-US" sz="2400" dirty="0" err="1">
                  <a:latin typeface="Courier"/>
                  <a:cs typeface="Khmer OS" panose="02000500000000020004" pitchFamily="2" charset="0"/>
                </a:rPr>
                <a:t>GPIO.setup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(3, GPIO.OUT)		</a:t>
              </a:r>
              <a:r>
                <a:rPr lang="en-US" sz="2400" dirty="0" err="1">
                  <a:latin typeface="Courier"/>
                  <a:cs typeface="Khmer OS" panose="02000500000000020004" pitchFamily="2" charset="0"/>
                </a:rPr>
                <a:t>GPIO.setup</a:t>
              </a:r>
              <a:r>
                <a:rPr lang="en-US" sz="2400" dirty="0">
                  <a:latin typeface="Courier"/>
                  <a:cs typeface="Khmer OS" panose="02000500000000020004" pitchFamily="2" charset="0"/>
                </a:rPr>
                <a:t>(2, GPIO.OUT)</a:t>
              </a:r>
              <a:endParaRPr lang="en-US" sz="2400" dirty="0">
                <a:latin typeface="Courier"/>
                <a:cs typeface="Khmer OS" panose="02000500000000020004" pitchFamily="2" charset="0"/>
                <a:sym typeface="Wingdings" panose="05000000000000000000" pitchFamily="2" charset="2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F775B901-5B19-4394-B23C-F2D9B439E76B}"/>
                </a:ext>
              </a:extLst>
            </p:cNvPr>
            <p:cNvSpPr txBox="1"/>
            <p:nvPr/>
          </p:nvSpPr>
          <p:spPr>
            <a:xfrm>
              <a:off x="6248398" y="5378556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2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8DF87F-376D-4CFA-B6DB-2AD7A97BDD87}"/>
              </a:ext>
            </a:extLst>
          </p:cNvPr>
          <p:cNvSpPr txBox="1"/>
          <p:nvPr/>
        </p:nvSpPr>
        <p:spPr>
          <a:xfrm>
            <a:off x="600994" y="406527"/>
            <a:ext cx="1091213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GPIO.output</a:t>
            </a:r>
            <a:r>
              <a:rPr lang="en-US" sz="2800" b="1" dirty="0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(pin, value)</a:t>
            </a: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function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Output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តម្លៃ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True(1)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ឬ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False(0)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u="sng" dirty="0">
                <a:latin typeface="Khmer OS" panose="02000500000000020004" pitchFamily="2" charset="0"/>
                <a:cs typeface="Khmer OS" panose="02000500000000020004" pitchFamily="2" charset="0"/>
              </a:rPr>
              <a:t>Ex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:	</a:t>
            </a:r>
            <a:r>
              <a:rPr lang="en-US" sz="2400" dirty="0" err="1">
                <a:latin typeface="Courier"/>
                <a:cs typeface="Khmer OS" panose="02000500000000020004" pitchFamily="2" charset="0"/>
              </a:rPr>
              <a:t>GPIO.output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(3, </a:t>
            </a:r>
            <a:r>
              <a:rPr lang="en-US" sz="2400" dirty="0">
                <a:solidFill>
                  <a:schemeClr val="accent2"/>
                </a:solidFill>
                <a:latin typeface="Courier"/>
                <a:cs typeface="Khmer OS" panose="02000500000000020004" pitchFamily="2" charset="0"/>
              </a:rPr>
              <a:t>True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)		</a:t>
            </a:r>
            <a:r>
              <a:rPr lang="en-US" sz="2400" dirty="0" err="1">
                <a:latin typeface="Courier"/>
                <a:cs typeface="Khmer OS" panose="02000500000000020004" pitchFamily="2" charset="0"/>
              </a:rPr>
              <a:t>GPIO.Output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(3, </a:t>
            </a:r>
            <a:r>
              <a:rPr lang="en-US" sz="2400" dirty="0">
                <a:solidFill>
                  <a:schemeClr val="accent2"/>
                </a:solidFill>
                <a:latin typeface="Courier"/>
                <a:cs typeface="Khmer OS" panose="02000500000000020004" pitchFamily="2" charset="0"/>
              </a:rPr>
              <a:t>False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Khmer OS" panose="02000500000000020004" pitchFamily="2" charset="0"/>
              <a:cs typeface="Khmer OS" panose="02000500000000020004" pitchFamily="2" charset="0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66D3BE-9614-4DB0-A693-BCF2B10620AD}"/>
              </a:ext>
            </a:extLst>
          </p:cNvPr>
          <p:cNvSpPr txBox="1"/>
          <p:nvPr/>
        </p:nvSpPr>
        <p:spPr>
          <a:xfrm>
            <a:off x="600993" y="2761018"/>
            <a:ext cx="1091213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GPIO.input</a:t>
            </a:r>
            <a:r>
              <a:rPr lang="en-US" sz="2800" b="1" dirty="0">
                <a:solidFill>
                  <a:srgbClr val="BB1042"/>
                </a:solidFill>
                <a:latin typeface="Courier"/>
                <a:cs typeface="Khmer OS" panose="02000500000000020004" pitchFamily="2" charset="0"/>
              </a:rPr>
              <a:t>(pin)</a:t>
            </a: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ជា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function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សម្រាប់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Read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តម្លៃ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Input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ដែល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True(1)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ឬ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False(0)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u="sng" dirty="0">
                <a:latin typeface="Khmer OS" panose="02000500000000020004" pitchFamily="2" charset="0"/>
                <a:cs typeface="Khmer OS" panose="02000500000000020004" pitchFamily="2" charset="0"/>
              </a:rPr>
              <a:t>Ex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:	</a:t>
            </a:r>
            <a:r>
              <a:rPr lang="en-US" sz="2400" dirty="0" err="1">
                <a:latin typeface="Courier"/>
                <a:cs typeface="Khmer OS" panose="02000500000000020004" pitchFamily="2" charset="0"/>
              </a:rPr>
              <a:t>GPIO.setmode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(GPIO.BOARD)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/>
                <a:cs typeface="Khmer OS" panose="02000500000000020004" pitchFamily="2" charset="0"/>
              </a:rPr>
              <a:t>	</a:t>
            </a:r>
            <a:r>
              <a:rPr lang="en-US" sz="2400" dirty="0" err="1">
                <a:latin typeface="Courier"/>
                <a:cs typeface="Khmer OS" panose="02000500000000020004" pitchFamily="2" charset="0"/>
              </a:rPr>
              <a:t>GPIO.setup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(11, GPIO.IN)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/>
                <a:cs typeface="Khmer OS" panose="02000500000000020004" pitchFamily="2" charset="0"/>
              </a:rPr>
              <a:t>	value = </a:t>
            </a:r>
            <a:r>
              <a:rPr lang="en-US" sz="2400" dirty="0" err="1">
                <a:latin typeface="Courier"/>
                <a:cs typeface="Khmer OS" panose="02000500000000020004" pitchFamily="2" charset="0"/>
              </a:rPr>
              <a:t>GPIO.input</a:t>
            </a:r>
            <a:r>
              <a:rPr lang="en-US" sz="2400" dirty="0">
                <a:latin typeface="Courier"/>
                <a:cs typeface="Khmer OS" panose="02000500000000020004" pitchFamily="2" charset="0"/>
              </a:rPr>
              <a:t>(11)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Khmer OS" panose="02000500000000020004" pitchFamily="2" charset="0"/>
              </a:rPr>
              <a:t>#Read value from pin11(GPIO17)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Khmer OS" panose="02000500000000020004" pitchFamily="2" charset="0"/>
              <a:cs typeface="Khmer OS" panose="02000500000000020004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7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78A250E-F126-4C8A-AD2C-A737CD8527AE}"/>
              </a:ext>
            </a:extLst>
          </p:cNvPr>
          <p:cNvSpPr/>
          <p:nvPr/>
        </p:nvSpPr>
        <p:spPr>
          <a:xfrm>
            <a:off x="-1" y="400697"/>
            <a:ext cx="4792021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LED with Button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1A86A8-B0E9-4E6D-84EF-E6D90EA9D2FD}"/>
              </a:ext>
            </a:extLst>
          </p:cNvPr>
          <p:cNvSpPr txBox="1"/>
          <p:nvPr/>
        </p:nvSpPr>
        <p:spPr>
          <a:xfrm>
            <a:off x="7105435" y="759706"/>
            <a:ext cx="398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7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GPIO4)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Button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GPIO4)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0BE9FB91-CAE7-44C4-BAA1-BC43FD1218D7}"/>
              </a:ext>
            </a:extLst>
          </p:cNvPr>
          <p:cNvGrpSpPr/>
          <p:nvPr/>
        </p:nvGrpSpPr>
        <p:grpSpPr>
          <a:xfrm>
            <a:off x="-1" y="2014997"/>
            <a:ext cx="11355762" cy="4988752"/>
            <a:chOff x="-1" y="2014997"/>
            <a:chExt cx="11355762" cy="49887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3951B2CC-200E-41E1-9E42-31B40810CF6A}"/>
                </a:ext>
              </a:extLst>
            </p:cNvPr>
            <p:cNvGrpSpPr/>
            <p:nvPr/>
          </p:nvGrpSpPr>
          <p:grpSpPr>
            <a:xfrm>
              <a:off x="-1" y="2014997"/>
              <a:ext cx="11355762" cy="4988752"/>
              <a:chOff x="-1" y="2014997"/>
              <a:chExt cx="11355762" cy="4988752"/>
            </a:xfrm>
          </p:grpSpPr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xmlns="" id="{E1BDBE1D-C01F-46BB-9C33-E5B85CC0D47F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rot="16200000" flipH="1">
                <a:off x="6044758" y="5872852"/>
                <a:ext cx="740723" cy="570587"/>
              </a:xfrm>
              <a:prstGeom prst="bentConnector4">
                <a:avLst>
                  <a:gd name="adj1" fmla="val 19497"/>
                  <a:gd name="adj2" fmla="val 93953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6C3F4472-5580-46B0-BC20-A524F01C7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838" y1="6647" x2="7838" y2="6647"/>
                            <a14:foregroundMark x1="6893" y1="5058" x2="3872" y2="3468"/>
                            <a14:foregroundMark x1="29273" y1="41040" x2="38999" y2="52601"/>
                            <a14:foregroundMark x1="7838" y1="30347" x2="4438" y2="78468"/>
                            <a14:foregroundMark x1="75732" y1="5491" x2="46459" y2="4046"/>
                            <a14:foregroundMark x1="10009" y1="9538" x2="3399" y2="6647"/>
                            <a14:foregroundMark x1="8687" y1="82659" x2="3305" y2="91763"/>
                            <a14:foregroundMark x1="7177" y1="93786" x2="24740" y2="91474"/>
                            <a14:foregroundMark x1="59207" y1="90896" x2="86025" y2="80780"/>
                            <a14:foregroundMark x1="87535" y1="8237" x2="88480" y2="85694"/>
                            <a14:foregroundMark x1="93957" y1="87717" x2="94523" y2="74277"/>
                            <a14:foregroundMark x1="95845" y1="37717" x2="95845" y2="37717"/>
                            <a14:foregroundMark x1="95845" y1="37717" x2="95845" y2="37717"/>
                            <a14:foregroundMark x1="94806" y1="55347" x2="94806" y2="55347"/>
                            <a14:foregroundMark x1="94806" y1="55347" x2="94806" y2="55347"/>
                            <a14:foregroundMark x1="95562" y1="24855" x2="95562" y2="24855"/>
                            <a14:foregroundMark x1="95562" y1="24855" x2="95562" y2="24855"/>
                            <a14:foregroundMark x1="93957" y1="5347" x2="93957" y2="5347"/>
                            <a14:foregroundMark x1="93957" y1="5347" x2="93957" y2="5347"/>
                            <a14:foregroundMark x1="97262" y1="34104" x2="97262" y2="34104"/>
                            <a14:foregroundMark x1="97262" y1="34104" x2="97262" y2="34104"/>
                            <a14:foregroundMark x1="96412" y1="3902" x2="96412" y2="3902"/>
                            <a14:foregroundMark x1="96412" y1="3902" x2="96412" y2="3902"/>
                            <a14:foregroundMark x1="14164" y1="95087" x2="14164" y2="95087"/>
                            <a14:foregroundMark x1="14164" y1="95087" x2="14164" y2="95087"/>
                            <a14:foregroundMark x1="9348" y1="94942" x2="14259" y2="94942"/>
                            <a14:foregroundMark x1="15958" y1="95520" x2="9065" y2="965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6" t="-1" r="45921" b="584"/>
              <a:stretch/>
            </p:blipFill>
            <p:spPr>
              <a:xfrm rot="5400000">
                <a:off x="467482" y="2347071"/>
                <a:ext cx="4043446" cy="4978411"/>
              </a:xfrm>
              <a:prstGeom prst="rect">
                <a:avLst/>
              </a:prstGeom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xmlns="" id="{411EB532-308F-4194-A6AC-430A0328B8C6}"/>
                  </a:ext>
                </a:extLst>
              </p:cNvPr>
              <p:cNvCxnSpPr>
                <a:cxnSpLocks/>
                <a:stCxn id="29" idx="6"/>
                <a:endCxn id="9" idx="3"/>
              </p:cNvCxnSpPr>
              <p:nvPr/>
            </p:nvCxnSpPr>
            <p:spPr>
              <a:xfrm>
                <a:off x="4717169" y="6093930"/>
                <a:ext cx="942494" cy="4579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BDC743C2-A350-4938-964E-B9DD86350B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20" t="20889" r="17586" b="21226"/>
              <a:stretch/>
            </p:blipFill>
            <p:spPr>
              <a:xfrm rot="10722876">
                <a:off x="5659532" y="6076620"/>
                <a:ext cx="1041012" cy="927129"/>
              </a:xfrm>
              <a:prstGeom prst="rect">
                <a:avLst/>
              </a:prstGeom>
            </p:spPr>
          </p:pic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xmlns="" id="{EC741B1F-13E3-419D-8F9C-1AEA13383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3737" y="5665335"/>
                <a:ext cx="1269902" cy="335840"/>
              </a:xfrm>
              <a:prstGeom prst="bentConnector3">
                <a:avLst>
                  <a:gd name="adj1" fmla="val 500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100CEE26-9343-42E1-A36F-BC465CCB19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59"/>
              <a:stretch/>
            </p:blipFill>
            <p:spPr>
              <a:xfrm>
                <a:off x="5598573" y="4656713"/>
                <a:ext cx="793833" cy="1732675"/>
              </a:xfrm>
              <a:prstGeom prst="rect">
                <a:avLst/>
              </a:prstGeom>
            </p:spPr>
          </p:pic>
          <p:sp>
            <p:nvSpPr>
              <p:cNvPr id="28" name="Circle: Hollow 27">
                <a:extLst>
                  <a:ext uri="{FF2B5EF4-FFF2-40B4-BE49-F238E27FC236}">
                    <a16:creationId xmlns:a16="http://schemas.microsoft.com/office/drawing/2014/main" xmlns="" id="{461019F8-87EC-4546-AEBC-381E17C5F86A}"/>
                  </a:ext>
                </a:extLst>
              </p:cNvPr>
              <p:cNvSpPr/>
              <p:nvPr/>
            </p:nvSpPr>
            <p:spPr>
              <a:xfrm>
                <a:off x="4407271" y="5487464"/>
                <a:ext cx="300321" cy="300321"/>
              </a:xfrm>
              <a:prstGeom prst="donut">
                <a:avLst>
                  <a:gd name="adj" fmla="val 921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ircle: Hollow 28">
                <a:extLst>
                  <a:ext uri="{FF2B5EF4-FFF2-40B4-BE49-F238E27FC236}">
                    <a16:creationId xmlns:a16="http://schemas.microsoft.com/office/drawing/2014/main" xmlns="" id="{557FEC4C-E5D8-47E4-8400-CE9683524325}"/>
                  </a:ext>
                </a:extLst>
              </p:cNvPr>
              <p:cNvSpPr/>
              <p:nvPr/>
            </p:nvSpPr>
            <p:spPr>
              <a:xfrm>
                <a:off x="4416848" y="5943769"/>
                <a:ext cx="300321" cy="300321"/>
              </a:xfrm>
              <a:prstGeom prst="donut">
                <a:avLst>
                  <a:gd name="adj" fmla="val 921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95354110-1032-40EE-A4AB-E5026E054B82}"/>
                  </a:ext>
                </a:extLst>
              </p:cNvPr>
              <p:cNvSpPr/>
              <p:nvPr/>
            </p:nvSpPr>
            <p:spPr>
              <a:xfrm>
                <a:off x="2115159" y="4892791"/>
                <a:ext cx="182605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GPIO7 (</a:t>
                </a:r>
                <a:r>
                  <a:rPr lang="en-US" sz="2400" b="1" dirty="0">
                    <a:solidFill>
                      <a:srgbClr val="FF000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7</a:t>
                </a:r>
                <a:r>
                  <a:rPr lang="en-US" sz="2400" b="1" dirty="0" smtClean="0">
                    <a:solidFill>
                      <a:srgbClr val="FF000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)</a:t>
                </a:r>
                <a:endParaRPr lang="en-US" sz="2400" b="1" dirty="0">
                  <a:solidFill>
                    <a:srgbClr val="FF0000"/>
                  </a:solidFill>
                  <a:latin typeface="Khmer OS" panose="02000500000000020004" pitchFamily="2" charset="0"/>
                  <a:cs typeface="Khmer OS" panose="02000500000000020004" pitchFamily="2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xmlns="" id="{56D8C1F3-ED62-4F10-9D22-9103230F8381}"/>
                  </a:ext>
                </a:extLst>
              </p:cNvPr>
              <p:cNvCxnSpPr>
                <a:cxnSpLocks/>
                <a:stCxn id="30" idx="3"/>
                <a:endCxn id="28" idx="2"/>
              </p:cNvCxnSpPr>
              <p:nvPr/>
            </p:nvCxnSpPr>
            <p:spPr>
              <a:xfrm>
                <a:off x="3941214" y="5171677"/>
                <a:ext cx="466057" cy="465948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0D79E4EE-AD05-4EDB-9ADE-5A53EB13CE15}"/>
                  </a:ext>
                </a:extLst>
              </p:cNvPr>
              <p:cNvSpPr/>
              <p:nvPr/>
            </p:nvSpPr>
            <p:spPr>
              <a:xfrm>
                <a:off x="2052131" y="5831617"/>
                <a:ext cx="182605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Ground (25)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xmlns="" id="{9BA10E11-2BC7-4C89-BCC9-748CE72E2980}"/>
                  </a:ext>
                </a:extLst>
              </p:cNvPr>
              <p:cNvCxnSpPr>
                <a:cxnSpLocks/>
                <a:stCxn id="43" idx="3"/>
                <a:endCxn id="29" idx="2"/>
              </p:cNvCxnSpPr>
              <p:nvPr/>
            </p:nvCxnSpPr>
            <p:spPr>
              <a:xfrm flipV="1">
                <a:off x="3878186" y="6093930"/>
                <a:ext cx="538662" cy="1657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70790A96-CE62-48A3-86C3-7022F9529532}"/>
                  </a:ext>
                </a:extLst>
              </p:cNvPr>
              <p:cNvSpPr/>
              <p:nvPr/>
            </p:nvSpPr>
            <p:spPr>
              <a:xfrm>
                <a:off x="6971719" y="5137375"/>
                <a:ext cx="1372356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LED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xmlns="" id="{18722353-115D-42E8-BF61-8F42D528ED5D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 flipV="1">
                <a:off x="6312726" y="5171677"/>
                <a:ext cx="658993" cy="24458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C95EA8EF-8B8D-4A16-95B6-5540E74AC2DD}"/>
                  </a:ext>
                </a:extLst>
              </p:cNvPr>
              <p:cNvSpPr/>
              <p:nvPr/>
            </p:nvSpPr>
            <p:spPr>
              <a:xfrm>
                <a:off x="7583947" y="6065060"/>
                <a:ext cx="279564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Resistor 220 ohm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xmlns="" id="{BB6BF1E0-7219-4DE6-979B-0A55B221C46B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862569" y="6343946"/>
                <a:ext cx="721378" cy="18456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5BB7FB5C-FFEE-4D3A-AD9C-316CD49E6F4D}"/>
                  </a:ext>
                </a:extLst>
              </p:cNvPr>
              <p:cNvCxnSpPr>
                <a:cxnSpLocks/>
                <a:stCxn id="54" idx="6"/>
                <a:endCxn id="42" idx="1"/>
              </p:cNvCxnSpPr>
              <p:nvPr/>
            </p:nvCxnSpPr>
            <p:spPr>
              <a:xfrm flipV="1">
                <a:off x="4936381" y="3888402"/>
                <a:ext cx="2453295" cy="5029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Circle: Hollow 53">
                <a:extLst>
                  <a:ext uri="{FF2B5EF4-FFF2-40B4-BE49-F238E27FC236}">
                    <a16:creationId xmlns:a16="http://schemas.microsoft.com/office/drawing/2014/main" xmlns="" id="{2B034023-BE9F-4AAE-B090-F051C0F5E91D}"/>
                  </a:ext>
                </a:extLst>
              </p:cNvPr>
              <p:cNvSpPr/>
              <p:nvPr/>
            </p:nvSpPr>
            <p:spPr>
              <a:xfrm>
                <a:off x="4636060" y="3788533"/>
                <a:ext cx="300321" cy="300321"/>
              </a:xfrm>
              <a:prstGeom prst="donut">
                <a:avLst>
                  <a:gd name="adj" fmla="val 921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xmlns="" id="{CC4D7DA0-00C1-4BEA-B553-7612E78351B1}"/>
                  </a:ext>
                </a:extLst>
              </p:cNvPr>
              <p:cNvCxnSpPr>
                <a:cxnSpLocks/>
                <a:stCxn id="65" idx="6"/>
              </p:cNvCxnSpPr>
              <p:nvPr/>
            </p:nvCxnSpPr>
            <p:spPr>
              <a:xfrm>
                <a:off x="4707592" y="4550249"/>
                <a:ext cx="4297861" cy="155826"/>
              </a:xfrm>
              <a:prstGeom prst="bentConnector3">
                <a:avLst>
                  <a:gd name="adj1" fmla="val 50000"/>
                </a:avLst>
              </a:prstGeom>
              <a:solidFill>
                <a:srgbClr val="FFFF00"/>
              </a:solidFill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le: Hollow 64">
                <a:extLst>
                  <a:ext uri="{FF2B5EF4-FFF2-40B4-BE49-F238E27FC236}">
                    <a16:creationId xmlns:a16="http://schemas.microsoft.com/office/drawing/2014/main" xmlns="" id="{7D544838-207F-4B72-BC54-90A4E3D6280B}"/>
                  </a:ext>
                </a:extLst>
              </p:cNvPr>
              <p:cNvSpPr/>
              <p:nvPr/>
            </p:nvSpPr>
            <p:spPr>
              <a:xfrm>
                <a:off x="4407271" y="4400088"/>
                <a:ext cx="300321" cy="300321"/>
              </a:xfrm>
              <a:prstGeom prst="donut">
                <a:avLst>
                  <a:gd name="adj" fmla="val 9211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xmlns="" id="{F770B04B-F13B-44E6-B4DA-54AE8CAFC819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8507687" y="3888402"/>
                <a:ext cx="497766" cy="661847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xmlns="" id="{2CA58756-54CA-4520-82EF-D2161477DCE9}"/>
                  </a:ext>
                </a:extLst>
              </p:cNvPr>
              <p:cNvSpPr/>
              <p:nvPr/>
            </p:nvSpPr>
            <p:spPr>
              <a:xfrm>
                <a:off x="1924784" y="3992477"/>
                <a:ext cx="2040423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FFFF0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GPIO4 (4)</a:t>
                </a:r>
                <a:endParaRPr lang="en-US" sz="2400" b="1" dirty="0">
                  <a:solidFill>
                    <a:srgbClr val="FFFF00"/>
                  </a:solidFill>
                  <a:latin typeface="Khmer OS" panose="02000500000000020004" pitchFamily="2" charset="0"/>
                  <a:cs typeface="Khmer OS" panose="02000500000000020004" pitchFamily="2" charset="0"/>
                </a:endParaRP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xmlns="" id="{CCC4ED9D-540C-4F6D-879B-52F832D60104}"/>
                  </a:ext>
                </a:extLst>
              </p:cNvPr>
              <p:cNvCxnSpPr>
                <a:cxnSpLocks/>
                <a:stCxn id="113" idx="3"/>
                <a:endCxn id="65" idx="1"/>
              </p:cNvCxnSpPr>
              <p:nvPr/>
            </p:nvCxnSpPr>
            <p:spPr>
              <a:xfrm>
                <a:off x="3965207" y="4271363"/>
                <a:ext cx="486045" cy="17270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xmlns="" id="{6FC9FFD0-9B52-42D0-BCCB-01B288A03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8326" y="3499853"/>
                <a:ext cx="4354219" cy="581454"/>
              </a:xfrm>
              <a:prstGeom prst="bentConnector3">
                <a:avLst>
                  <a:gd name="adj1" fmla="val 100274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xmlns="" id="{96F8F033-ED1B-4C99-8450-EB71243AE57E}"/>
                  </a:ext>
                </a:extLst>
              </p:cNvPr>
              <p:cNvSpPr/>
              <p:nvPr/>
            </p:nvSpPr>
            <p:spPr>
              <a:xfrm>
                <a:off x="4641860" y="3321982"/>
                <a:ext cx="300321" cy="300321"/>
              </a:xfrm>
              <a:prstGeom prst="donut">
                <a:avLst>
                  <a:gd name="adj" fmla="val 921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8A543744-45EF-4591-8DE9-41E5D64C28D0}"/>
                  </a:ext>
                </a:extLst>
              </p:cNvPr>
              <p:cNvSpPr/>
              <p:nvPr/>
            </p:nvSpPr>
            <p:spPr>
              <a:xfrm>
                <a:off x="10156709" y="4371140"/>
                <a:ext cx="1199052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Button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xmlns="" id="{2BC3D4DA-B9F7-4A06-969F-E455C92AC1EC}"/>
                  </a:ext>
                </a:extLst>
              </p:cNvPr>
              <p:cNvCxnSpPr>
                <a:cxnSpLocks/>
                <a:stCxn id="125" idx="1"/>
              </p:cNvCxnSpPr>
              <p:nvPr/>
            </p:nvCxnSpPr>
            <p:spPr>
              <a:xfrm flipH="1" flipV="1">
                <a:off x="9497717" y="4405442"/>
                <a:ext cx="658992" cy="24458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21198D93-4A88-48CE-9FB3-F22725B7BAB3}"/>
                  </a:ext>
                </a:extLst>
              </p:cNvPr>
              <p:cNvSpPr/>
              <p:nvPr/>
            </p:nvSpPr>
            <p:spPr>
              <a:xfrm>
                <a:off x="7756891" y="2470044"/>
                <a:ext cx="279564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Resistor 10K ohm</a:t>
                </a:r>
              </a:p>
            </p:txBody>
          </p: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xmlns="" id="{13284C12-AC6F-45BC-B2C1-FDFFA4A753B1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flipH="1">
                <a:off x="8049491" y="3027815"/>
                <a:ext cx="1105223" cy="71797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xmlns="" id="{772F6A9A-57EA-483D-B909-73773F75A4E8}"/>
                  </a:ext>
                </a:extLst>
              </p:cNvPr>
              <p:cNvSpPr/>
              <p:nvPr/>
            </p:nvSpPr>
            <p:spPr>
              <a:xfrm>
                <a:off x="5216798" y="2609961"/>
                <a:ext cx="182605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Ground (6)</a:t>
                </a: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xmlns="" id="{79FBF7A1-B059-4092-85C9-4DADF20E3DDE}"/>
                  </a:ext>
                </a:extLst>
              </p:cNvPr>
              <p:cNvCxnSpPr>
                <a:cxnSpLocks/>
                <a:stCxn id="139" idx="2"/>
                <a:endCxn id="54" idx="7"/>
              </p:cNvCxnSpPr>
              <p:nvPr/>
            </p:nvCxnSpPr>
            <p:spPr>
              <a:xfrm flipH="1">
                <a:off x="4892400" y="3167732"/>
                <a:ext cx="1237426" cy="664782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xmlns="" id="{3CCC91FE-AB99-4DE4-AE74-34046FCECE56}"/>
                  </a:ext>
                </a:extLst>
              </p:cNvPr>
              <p:cNvSpPr/>
              <p:nvPr/>
            </p:nvSpPr>
            <p:spPr>
              <a:xfrm>
                <a:off x="2519968" y="2014997"/>
                <a:ext cx="1826055" cy="55777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  <a:latin typeface="Khmer OS" panose="02000500000000020004" pitchFamily="2" charset="0"/>
                    <a:cs typeface="Khmer OS" panose="02000500000000020004" pitchFamily="2" charset="0"/>
                  </a:rPr>
                  <a:t>5V (2)</a:t>
                </a: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xmlns="" id="{B04821CF-5194-4774-9E06-DD31ECBEFFD0}"/>
                  </a:ext>
                </a:extLst>
              </p:cNvPr>
              <p:cNvCxnSpPr>
                <a:cxnSpLocks/>
                <a:stCxn id="144" idx="3"/>
                <a:endCxn id="119" idx="0"/>
              </p:cNvCxnSpPr>
              <p:nvPr/>
            </p:nvCxnSpPr>
            <p:spPr>
              <a:xfrm>
                <a:off x="4346023" y="2293883"/>
                <a:ext cx="445998" cy="102809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D092850-8D5F-4922-A867-0AEFC070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28465" y="3978308"/>
              <a:ext cx="1064852" cy="8363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4C1E5557-1F63-48AC-8646-DE3C05B2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5" r="24560"/>
            <a:stretch/>
          </p:blipFill>
          <p:spPr>
            <a:xfrm>
              <a:off x="7389676" y="3599032"/>
              <a:ext cx="1118011" cy="57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393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44" y="-227303"/>
            <a:ext cx="10515600" cy="1325563"/>
          </a:xfrm>
        </p:spPr>
        <p:txBody>
          <a:bodyPr/>
          <a:lstStyle/>
          <a:p>
            <a:r>
              <a:rPr lang="km-KH" dirty="0" smtClean="0"/>
              <a:t>ការដំទ្បើងឧបករណ័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6" y="1008106"/>
            <a:ext cx="11080704" cy="39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78A250E-F126-4C8A-AD2C-A737CD8527AE}"/>
              </a:ext>
            </a:extLst>
          </p:cNvPr>
          <p:cNvSpPr/>
          <p:nvPr/>
        </p:nvSpPr>
        <p:spPr>
          <a:xfrm>
            <a:off x="-1" y="400697"/>
            <a:ext cx="5708073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Code LED with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4ED59CB-37D0-4C37-BC5F-5BFFFA63ED58}"/>
              </a:ext>
            </a:extLst>
          </p:cNvPr>
          <p:cNvSpPr txBox="1"/>
          <p:nvPr/>
        </p:nvSpPr>
        <p:spPr>
          <a:xfrm>
            <a:off x="626079" y="1425156"/>
            <a:ext cx="1093984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import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time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import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RPi.GPIO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as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GPIO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7</a:t>
            </a:r>
            <a:r>
              <a:rPr lang="en-US" sz="2400" b="1" dirty="0" smtClean="0">
                <a:latin typeface="Courier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GPIO7</a:t>
            </a:r>
            <a:endParaRPr lang="en-US" sz="2400" b="1" dirty="0">
              <a:solidFill>
                <a:srgbClr val="FF0000"/>
              </a:solidFill>
              <a:latin typeface="Courier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4	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#GPIO17 or pin 11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False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lastButton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 False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latin typeface="Courier"/>
                <a:cs typeface="Courier New" panose="02070309020205020404" pitchFamily="49" charset="0"/>
              </a:rPr>
              <a:t>GPIO.setmode</a:t>
            </a:r>
            <a:r>
              <a:rPr lang="en-US" sz="2000" b="1" dirty="0">
                <a:latin typeface="Courier"/>
                <a:cs typeface="Courier New" panose="02070309020205020404" pitchFamily="49" charset="0"/>
              </a:rPr>
              <a:t>(GPIO.BCM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GPIO.setup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, GPIO.OUT)	 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#set as OUTPUT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GPIO.setup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, GPIO.IN)	 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#set as INPUT</a:t>
            </a:r>
          </a:p>
        </p:txBody>
      </p:sp>
    </p:spTree>
    <p:extLst>
      <p:ext uri="{BB962C8B-B14F-4D97-AF65-F5344CB8AC3E}">
        <p14:creationId xmlns:p14="http://schemas.microsoft.com/office/powerpoint/2010/main" val="23464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4ED59CB-37D0-4C37-BC5F-5BFFFA63ED58}"/>
              </a:ext>
            </a:extLst>
          </p:cNvPr>
          <p:cNvSpPr txBox="1"/>
          <p:nvPr/>
        </p:nvSpPr>
        <p:spPr>
          <a:xfrm>
            <a:off x="626079" y="358929"/>
            <a:ext cx="10939841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while True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:	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#infinitive loop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urier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GPIO.input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)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#read value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	if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==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True and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lastButton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==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False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		if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==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False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		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True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		else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urier"/>
                <a:cs typeface="Courier New" panose="02070309020205020404" pitchFamily="49" charset="0"/>
              </a:rPr>
              <a:t>		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 New" panose="02070309020205020404" pitchFamily="49" charset="0"/>
              </a:rPr>
              <a:t>False</a:t>
            </a:r>
            <a:endParaRPr lang="en-US" sz="2400" b="1" dirty="0">
              <a:latin typeface="Courier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urier"/>
                <a:cs typeface="Courier New" panose="02070309020205020404" pitchFamily="49" charset="0"/>
              </a:rPr>
              <a:t>	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GPIO.output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ledPin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ledState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)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#turn on/off LED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urier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lastButton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buttonState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#save button state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ourier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time.sleep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(0.1)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#delay 100 millisecond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 New" panose="02070309020205020404" pitchFamily="49" charset="0"/>
              </a:rPr>
              <a:t>GPIO.cleanup</a:t>
            </a:r>
            <a:r>
              <a:rPr lang="en-US" sz="2400" b="1" dirty="0">
                <a:latin typeface="Courier"/>
                <a:cs typeface="Courier New" panose="02070309020205020404" pitchFamily="49" charset="0"/>
              </a:rPr>
              <a:t>()	</a:t>
            </a:r>
          </a:p>
        </p:txBody>
      </p:sp>
    </p:spTree>
    <p:extLst>
      <p:ext uri="{BB962C8B-B14F-4D97-AF65-F5344CB8AC3E}">
        <p14:creationId xmlns:p14="http://schemas.microsoft.com/office/powerpoint/2010/main" val="19121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LCD and i2c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5234"/>
            <a:ext cx="10991194" cy="4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5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6220"/>
            <a:ext cx="10515600" cy="5030743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ដូចម្តេចដែលហៅថា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Raspberry pi 3 ?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វាជាប្រភេទ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Microprocessor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ឬជា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Microcontroller ?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រួចបញ្ជាក់ពីមូលហេតុដោយសង្ខេប។</a:t>
            </a:r>
          </a:p>
          <a:p>
            <a:pPr marL="514350" indent="-514350">
              <a:buAutoNum type="arabicPeriod"/>
            </a:pPr>
            <a:r>
              <a:rPr lang="ca-ES" b="1" dirty="0" smtClean="0">
                <a:latin typeface="Khmer OS" panose="02000500000000020004" pitchFamily="2" charset="0"/>
                <a:cs typeface="Khmer OS" panose="02000500000000020004" pitchFamily="2" charset="0"/>
              </a:rPr>
              <a:t>តើ</a:t>
            </a:r>
            <a:r>
              <a:rPr lang="km-KH" b="1" dirty="0" smtClean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Raspberry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pi 3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ប្រើប្រាស់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OS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ឈ្មោះអ្វី ? និងប្រើវាសម្រាប់ធ្វើអ្វីខ្លះ ?</a:t>
            </a:r>
            <a:endParaRPr lang="en-US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ដូចម្តេចដែលហៅថា </a:t>
            </a:r>
            <a:r>
              <a:rPr lang="en-US" b="1" dirty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CSI, DSI </a:t>
            </a:r>
            <a:r>
              <a:rPr lang="en-US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POWER, VIDEO </a:t>
            </a:r>
            <a:r>
              <a:rPr lang="km-KH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និង </a:t>
            </a:r>
            <a:r>
              <a:rPr lang="en-US" b="1" dirty="0" err="1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Ardio</a:t>
            </a:r>
            <a:r>
              <a:rPr lang="en-US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km-KH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រួចរៀបរាប់ពីការតភ្ជាប់ </a:t>
            </a:r>
            <a:r>
              <a:rPr lang="en-US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3 </a:t>
            </a:r>
            <a:r>
              <a:rPr lang="km-KH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ទៅ ឧបករណ៍ទាំងនេះ?</a:t>
            </a: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r>
              <a:rPr lang="ca-ES" b="1" dirty="0">
                <a:latin typeface="Khmer OS" panose="02000500000000020004" pitchFamily="2" charset="0"/>
                <a:cs typeface="Khmer OS" panose="02000500000000020004" pitchFamily="2" charset="0"/>
              </a:rPr>
              <a:t>តើ</a:t>
            </a:r>
            <a:r>
              <a:rPr lang="km-KH" b="1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Raspberry pi 3 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មាន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GPIO pin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ចំនួនប៉ុន្មាន ? 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រួចរៀបរាប់ពីមុខងារនៃ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ប្រភេទ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Pin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និមួយៗ​ ដោយសង្ខេប ?</a:t>
            </a:r>
            <a:endParaRPr lang="ca-ES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ចូរសរសេរកូដដើម្បីអោយ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LED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មួយ 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បិតបើកៗ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បី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 និង ពន្យល់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Statements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និងមួយរបស់វា ?</a:t>
            </a:r>
            <a:endParaRPr lang="en-US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ចូរនិយាយពីជំហ៊ាននៃការដំទ្បើង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Computer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មួយដោយប្រើ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Raspberry Pi 3</a:t>
            </a: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0" indent="0">
              <a:buNone/>
            </a:pP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15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6220"/>
            <a:ext cx="10515600" cy="503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7.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ចូរសរសេរកូដដើម្បីអោយ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LED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មួយ 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បិតបើកៗ និង ពន្យល់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Statements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និងមួយរបស់វា ?</a:t>
            </a:r>
          </a:p>
          <a:p>
            <a:pPr marL="0" indent="0">
              <a:buNone/>
            </a:pP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8</a:t>
            </a:r>
            <a:r>
              <a:rPr lang="ca-ES" dirty="0" smtClean="0">
                <a:latin typeface="Khmer OS" panose="02000500000000020004" pitchFamily="2" charset="0"/>
                <a:cs typeface="Khmer OS" panose="02000500000000020004" pitchFamily="2" charset="0"/>
              </a:rPr>
              <a:t>. ដូចម្តេចដែលហៅថា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Rasp Car ?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វាផ្សំដោយ </a:t>
            </a:r>
            <a:r>
              <a:rPr lang="en-US" dirty="0" smtClean="0">
                <a:latin typeface="Khmer OS" panose="02000500000000020004" pitchFamily="2" charset="0"/>
                <a:cs typeface="Khmer OS" panose="02000500000000020004" pitchFamily="2" charset="0"/>
              </a:rPr>
              <a:t>Hardware </a:t>
            </a:r>
            <a:r>
              <a:rPr lang="km-KH" dirty="0" smtClean="0">
                <a:latin typeface="Khmer OS" panose="02000500000000020004" pitchFamily="2" charset="0"/>
                <a:cs typeface="Khmer OS" panose="02000500000000020004" pitchFamily="2" charset="0"/>
              </a:rPr>
              <a:t>ឈ្មោះអ្វីខ្លះ ?</a:t>
            </a:r>
          </a:p>
          <a:p>
            <a:pPr marL="514350" indent="-514350">
              <a:buAutoNum type="arabicPeriod"/>
            </a:pP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endParaRPr lang="km-KH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1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71EE07D-0AF7-43F6-AB94-201275F7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80" l="0" r="100000">
                        <a14:backgroundMark x1="6000" y1="34624" x2="3429" y2="11398"/>
                        <a14:backgroundMark x1="32429" y1="6882" x2="39857" y2="6452"/>
                        <a14:backgroundMark x1="77857" y1="12903" x2="89143" y2="16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85" y="2391983"/>
            <a:ext cx="4010857" cy="2664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A1EF0B-7663-4FCE-A45F-B82E70D1EA50}"/>
              </a:ext>
            </a:extLst>
          </p:cNvPr>
          <p:cNvSpPr txBox="1"/>
          <p:nvPr/>
        </p:nvSpPr>
        <p:spPr>
          <a:xfrm>
            <a:off x="1422730" y="5359504"/>
            <a:ext cx="93465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Raspberry Pi</a:t>
            </a:r>
            <a:r>
              <a:rPr lang="km-KH" sz="28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ត្រូវបានប្រើប្រាស់ដើម្បីបង្កើត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Robot, Mini Computer, Machine Game, </a:t>
            </a:r>
            <a:r>
              <a:rPr lang="en-US" sz="2400" dirty="0" err="1" smtClean="0">
                <a:latin typeface="Khmer OS" panose="02000500000000020004" pitchFamily="2" charset="0"/>
                <a:cs typeface="Khmer OS" panose="02000500000000020004" pitchFamily="2" charset="0"/>
              </a:rPr>
              <a:t>drone,Web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 Sever , Supercomputer, …</a:t>
            </a:r>
            <a:endParaRPr lang="km-KH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8194E6-1D75-4F49-9361-3C7BB66F3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3" b="95543" l="3143" r="94476">
                        <a14:foregroundMark x1="20857" y1="48571" x2="12429" y2="49371"/>
                        <a14:foregroundMark x1="24333" y1="70629" x2="10905" y2="59886"/>
                        <a14:foregroundMark x1="38286" y1="86571" x2="21857" y2="72629"/>
                        <a14:foregroundMark x1="39762" y1="18914" x2="47571" y2="8571"/>
                        <a14:foregroundMark x1="56190" y1="9771" x2="71762" y2="13714"/>
                        <a14:foregroundMark x1="41286" y1="90171" x2="10238" y2="6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5" y="2634328"/>
            <a:ext cx="3277738" cy="2731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6541E0-8083-4AF3-A30F-5AA3CD14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" y="-29915"/>
            <a:ext cx="5313528" cy="298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E70903-347F-4A62-80AE-7A9215EC34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423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73" y="2163585"/>
            <a:ext cx="3121152" cy="3121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21AE411-AFC9-4901-A118-CDC4811CE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9960" l="112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55" y="295041"/>
            <a:ext cx="3721594" cy="26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FFFF4AD-B0F2-4027-A79C-0F919AC608FD}"/>
              </a:ext>
            </a:extLst>
          </p:cNvPr>
          <p:cNvSpPr/>
          <p:nvPr/>
        </p:nvSpPr>
        <p:spPr>
          <a:xfrm>
            <a:off x="-43097" y="-1"/>
            <a:ext cx="4892187" cy="1310735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4D85AEC-819B-42DD-B419-7BB73C4D1558}"/>
              </a:ext>
            </a:extLst>
          </p:cNvPr>
          <p:cNvSpPr/>
          <p:nvPr/>
        </p:nvSpPr>
        <p:spPr>
          <a:xfrm rot="5400000">
            <a:off x="-1808018" y="4107873"/>
            <a:ext cx="3865418" cy="24938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9FAB31F-467F-4D2D-87EC-B7F8BA6A06D5}"/>
              </a:ext>
            </a:extLst>
          </p:cNvPr>
          <p:cNvGrpSpPr/>
          <p:nvPr/>
        </p:nvGrpSpPr>
        <p:grpSpPr>
          <a:xfrm>
            <a:off x="2847668" y="2299855"/>
            <a:ext cx="6039463" cy="2035534"/>
            <a:chOff x="2854038" y="2115499"/>
            <a:chExt cx="6039463" cy="20355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B2FB2B6-9842-4870-8EEB-775655776494}"/>
                </a:ext>
              </a:extLst>
            </p:cNvPr>
            <p:cNvSpPr txBox="1"/>
            <p:nvPr/>
          </p:nvSpPr>
          <p:spPr>
            <a:xfrm>
              <a:off x="4293792" y="2736812"/>
              <a:ext cx="4599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latin typeface="Khmer OS" panose="02000500000000020004" pitchFamily="2" charset="0"/>
                  <a:cs typeface="Khmer OS" panose="02000500000000020004" pitchFamily="2" charset="0"/>
                </a:rPr>
                <a:t>Thank You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A3E4276-998F-4D4A-938D-50467098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038" y="2115499"/>
              <a:ext cx="2287117" cy="203553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370797-F7AA-4A1F-9DC0-3BD1E294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4" b="94799" l="2375" r="963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22" b="64719"/>
          <a:stretch/>
        </p:blipFill>
        <p:spPr>
          <a:xfrm>
            <a:off x="7342909" y="4925951"/>
            <a:ext cx="4849091" cy="193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6496996-FD49-40F0-9376-32574D906328}"/>
              </a:ext>
            </a:extLst>
          </p:cNvPr>
          <p:cNvSpPr txBox="1"/>
          <p:nvPr/>
        </p:nvSpPr>
        <p:spPr>
          <a:xfrm>
            <a:off x="225998" y="6333733"/>
            <a:ext cx="365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by IT </a:t>
            </a:r>
            <a:r>
              <a:rPr lang="en-US" dirty="0" err="1" smtClean="0"/>
              <a:t>Ouk</a:t>
            </a:r>
            <a:r>
              <a:rPr lang="en-US" dirty="0" smtClean="0"/>
              <a:t> </a:t>
            </a:r>
            <a:r>
              <a:rPr lang="en-US" dirty="0" err="1" smtClean="0"/>
              <a:t>Polyvann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5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DC0CA4-2AD2-4B94-BA5A-2F284F15876E}"/>
              </a:ext>
            </a:extLst>
          </p:cNvPr>
          <p:cNvSpPr/>
          <p:nvPr/>
        </p:nvSpPr>
        <p:spPr>
          <a:xfrm>
            <a:off x="0" y="442261"/>
            <a:ext cx="3657600" cy="886692"/>
          </a:xfrm>
          <a:prstGeom prst="rect">
            <a:avLst/>
          </a:prstGeom>
          <a:solidFill>
            <a:srgbClr val="BB1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A1EF0B-7663-4FCE-A45F-B82E70D1EA50}"/>
              </a:ext>
            </a:extLst>
          </p:cNvPr>
          <p:cNvSpPr txBox="1"/>
          <p:nvPr/>
        </p:nvSpPr>
        <p:spPr>
          <a:xfrm>
            <a:off x="470524" y="1493345"/>
            <a:ext cx="111396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Processor:</a:t>
            </a: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 	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Broadcom BCM2837B0 (64-bit) @1.4GHz and Cortex-A53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Memory: </a:t>
            </a: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1GB SDRAM and Micro SD card slot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Connectivity: </a:t>
            </a:r>
            <a:r>
              <a:rPr lang="en-US" sz="2400" b="1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Bluetooth 4.2/BLE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		WIFI dual-band 2.4GHz and </a:t>
            </a:r>
            <a:endParaRPr lang="en-US" sz="2400" dirty="0" smtClean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		5GHz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Gigabit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Ethernet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		4 x USB 2.0 ports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Access: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	40-pin GPIO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Video &amp; Sound: 	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HDMI port and 3.5mm Stereo jack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B1042"/>
                </a:solidFill>
                <a:latin typeface="Khmer OS" panose="02000500000000020004" pitchFamily="2" charset="0"/>
                <a:cs typeface="Khmer OS" panose="02000500000000020004" pitchFamily="2" charset="0"/>
              </a:rPr>
              <a:t>Input Power: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	5V/2.5A DC via Micro USB connector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56D99C-3C08-4E50-988C-3093A949D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5" y="3429000"/>
            <a:ext cx="5625477" cy="25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22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F5DBD6-CA96-4CFC-AEB4-A15C9F66F6E2}"/>
              </a:ext>
            </a:extLst>
          </p:cNvPr>
          <p:cNvSpPr txBox="1"/>
          <p:nvPr/>
        </p:nvSpPr>
        <p:spPr>
          <a:xfrm>
            <a:off x="887665" y="17172"/>
            <a:ext cx="413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CSI, DSI , CPU</a:t>
            </a:r>
            <a:endParaRPr lang="en-US" sz="3600" b="1" dirty="0">
              <a:solidFill>
                <a:srgbClr val="BB10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6DEF4CB-14F9-4516-862D-8B5F6EB72CD2}"/>
              </a:ext>
            </a:extLst>
          </p:cNvPr>
          <p:cNvGrpSpPr/>
          <p:nvPr/>
        </p:nvGrpSpPr>
        <p:grpSpPr>
          <a:xfrm>
            <a:off x="636891" y="746974"/>
            <a:ext cx="7708619" cy="3710272"/>
            <a:chOff x="-1234876" y="918549"/>
            <a:chExt cx="10918218" cy="5674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6C7F02A-A67E-46D7-A61F-5CF28F2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554" y1="7081" x2="7177" y2="4913"/>
                          <a14:foregroundMark x1="7177" y1="4913" x2="7177" y2="4913"/>
                          <a14:foregroundMark x1="5666" y1="3468" x2="3211" y2="4480"/>
                          <a14:foregroundMark x1="29556" y1="40029" x2="35033" y2="54769"/>
                          <a14:foregroundMark x1="71294" y1="9971" x2="66761" y2="4335"/>
                          <a14:foregroundMark x1="5194" y1="7370" x2="5194" y2="7370"/>
                          <a14:foregroundMark x1="5194" y1="7370" x2="5194" y2="7370"/>
                          <a14:foregroundMark x1="3305" y1="89884" x2="14542" y2="90318"/>
                          <a14:foregroundMark x1="79792" y1="84393" x2="92446" y2="71098"/>
                          <a14:foregroundMark x1="84608" y1="48699" x2="94051" y2="34971"/>
                          <a14:foregroundMark x1="83664" y1="19798" x2="96412" y2="7370"/>
                          <a14:foregroundMark x1="90652" y1="5058" x2="95373" y2="6358"/>
                          <a14:foregroundMark x1="71010" y1="91474" x2="64023" y2="88584"/>
                          <a14:foregroundMark x1="1794" y1="84971" x2="2077" y2="71532"/>
                          <a14:foregroundMark x1="6610" y1="63150" x2="6704" y2="32803"/>
                          <a14:foregroundMark x1="90274" y1="88150" x2="72427" y2="57081"/>
                          <a14:foregroundMark x1="11804" y1="95231" x2="18791" y2="87717"/>
                          <a14:foregroundMark x1="15770" y1="95665" x2="9632" y2="96098"/>
                          <a14:foregroundMark x1="16336" y1="96532" x2="16053" y2="94653"/>
                          <a14:foregroundMark x1="9065" y1="96387" x2="9065" y2="96387"/>
                          <a14:foregroundMark x1="16808" y1="95954" x2="16808" y2="95954"/>
                          <a14:foregroundMark x1="28706" y1="94942" x2="28706" y2="94942"/>
                          <a14:foregroundMark x1="28706" y1="96532" x2="28706" y2="96532"/>
                          <a14:foregroundMark x1="44193" y1="95087" x2="44193" y2="95087"/>
                          <a14:foregroundMark x1="44004" y1="96821" x2="44004" y2="96821"/>
                          <a14:backgroundMark x1="96601" y1="61272" x2="96601" y2="612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84" y="1532210"/>
              <a:ext cx="6089700" cy="39792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9886098-D3E9-4C54-9EFB-F071797FF37C}"/>
                </a:ext>
              </a:extLst>
            </p:cNvPr>
            <p:cNvSpPr/>
            <p:nvPr/>
          </p:nvSpPr>
          <p:spPr>
            <a:xfrm>
              <a:off x="3746030" y="2675977"/>
              <a:ext cx="1103061" cy="10698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xmlns="" id="{7EE41F1E-4EBC-41F0-A7CA-C93470501764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rot="16200000" flipV="1">
              <a:off x="3104823" y="4938554"/>
              <a:ext cx="2385478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5F53C8-8D1A-4144-8C26-D9ED33A0BD05}"/>
                </a:ext>
              </a:extLst>
            </p:cNvPr>
            <p:cNvSpPr txBox="1"/>
            <p:nvPr/>
          </p:nvSpPr>
          <p:spPr>
            <a:xfrm>
              <a:off x="863208" y="6131294"/>
              <a:ext cx="6868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Khmer OS" panose="02000500000000020004" pitchFamily="2" charset="0"/>
                  <a:cs typeface="Khmer OS" panose="02000500000000020004" pitchFamily="2" charset="0"/>
                </a:rPr>
                <a:t>Broadcom BCM2837B0</a:t>
              </a:r>
              <a:endParaRPr lang="en-US" altLang="en-US" sz="2400" dirty="0">
                <a:latin typeface="Arial" panose="020B0604020202020204" pitchFamily="34" charset="0"/>
                <a:ea typeface="Gill Sans Light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218AE103-0E9F-4E59-BA38-9571BC4C6F05}"/>
                </a:ext>
              </a:extLst>
            </p:cNvPr>
            <p:cNvSpPr/>
            <p:nvPr/>
          </p:nvSpPr>
          <p:spPr>
            <a:xfrm>
              <a:off x="5200506" y="3739314"/>
              <a:ext cx="562979" cy="16141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xmlns="" id="{E3ADABFC-7051-4C8D-8E15-71543E79A52A}"/>
                </a:ext>
              </a:extLst>
            </p:cNvPr>
            <p:cNvCxnSpPr>
              <a:cxnSpLocks/>
              <a:stCxn id="20" idx="2"/>
              <a:endCxn id="18" idx="3"/>
            </p:cNvCxnSpPr>
            <p:nvPr/>
          </p:nvCxnSpPr>
          <p:spPr>
            <a:xfrm rot="5400000">
              <a:off x="4597779" y="2790317"/>
              <a:ext cx="2921798" cy="590385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47DF1B1-BA08-4DCB-9412-BBAFD5FAE8DE}"/>
                </a:ext>
              </a:extLst>
            </p:cNvPr>
            <p:cNvSpPr txBox="1"/>
            <p:nvPr/>
          </p:nvSpPr>
          <p:spPr>
            <a:xfrm>
              <a:off x="3024397" y="918549"/>
              <a:ext cx="6658945" cy="706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CSI (Camera Serial Interface)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28BFB70-D25D-4511-BBDF-53687EB82B5C}"/>
                </a:ext>
              </a:extLst>
            </p:cNvPr>
            <p:cNvSpPr/>
            <p:nvPr/>
          </p:nvSpPr>
          <p:spPr>
            <a:xfrm>
              <a:off x="2461418" y="2621907"/>
              <a:ext cx="562979" cy="16141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xmlns="" id="{F020C5D3-C77D-481A-ACCF-32952F6DD7A0}"/>
                </a:ext>
              </a:extLst>
            </p:cNvPr>
            <p:cNvCxnSpPr>
              <a:cxnSpLocks/>
              <a:stCxn id="23" idx="0"/>
              <a:endCxn id="21" idx="1"/>
            </p:cNvCxnSpPr>
            <p:nvPr/>
          </p:nvCxnSpPr>
          <p:spPr>
            <a:xfrm rot="5400000" flipH="1" flipV="1">
              <a:off x="701094" y="3565466"/>
              <a:ext cx="1896790" cy="1623858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71A1BAA-E608-4238-8CA4-0B77B2763773}"/>
                </a:ext>
              </a:extLst>
            </p:cNvPr>
            <p:cNvSpPr txBox="1"/>
            <p:nvPr/>
          </p:nvSpPr>
          <p:spPr>
            <a:xfrm>
              <a:off x="-1234876" y="5325790"/>
              <a:ext cx="4144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DSI (Display Serial Interface)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065" y="955379"/>
            <a:ext cx="3248025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950" y="4001428"/>
            <a:ext cx="43243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F5DBD6-CA96-4CFC-AEB4-A15C9F66F6E2}"/>
              </a:ext>
            </a:extLst>
          </p:cNvPr>
          <p:cNvSpPr txBox="1"/>
          <p:nvPr/>
        </p:nvSpPr>
        <p:spPr>
          <a:xfrm>
            <a:off x="900545" y="44217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0AB99A0-58B7-4EF6-867F-F89B95CF8439}"/>
              </a:ext>
            </a:extLst>
          </p:cNvPr>
          <p:cNvGrpSpPr/>
          <p:nvPr/>
        </p:nvGrpSpPr>
        <p:grpSpPr>
          <a:xfrm>
            <a:off x="5357612" y="442173"/>
            <a:ext cx="6134801" cy="3292027"/>
            <a:chOff x="529623" y="1460580"/>
            <a:chExt cx="8611227" cy="4056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6C7F02A-A67E-46D7-A61F-5CF28F2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554" y1="7081" x2="7177" y2="4913"/>
                          <a14:foregroundMark x1="7177" y1="4913" x2="7177" y2="4913"/>
                          <a14:foregroundMark x1="5666" y1="3468" x2="3211" y2="4480"/>
                          <a14:foregroundMark x1="29556" y1="40029" x2="35033" y2="54769"/>
                          <a14:foregroundMark x1="71294" y1="9971" x2="66761" y2="4335"/>
                          <a14:foregroundMark x1="5194" y1="7370" x2="5194" y2="7370"/>
                          <a14:foregroundMark x1="5194" y1="7370" x2="5194" y2="7370"/>
                          <a14:foregroundMark x1="3305" y1="89884" x2="14542" y2="90318"/>
                          <a14:foregroundMark x1="79792" y1="84393" x2="92446" y2="71098"/>
                          <a14:foregroundMark x1="84608" y1="48699" x2="94051" y2="34971"/>
                          <a14:foregroundMark x1="83664" y1="19798" x2="96412" y2="7370"/>
                          <a14:foregroundMark x1="90652" y1="5058" x2="95373" y2="6358"/>
                          <a14:foregroundMark x1="71010" y1="91474" x2="64023" y2="88584"/>
                          <a14:foregroundMark x1="1794" y1="84971" x2="2077" y2="71532"/>
                          <a14:foregroundMark x1="6610" y1="63150" x2="6704" y2="32803"/>
                          <a14:foregroundMark x1="90274" y1="88150" x2="72427" y2="57081"/>
                          <a14:foregroundMark x1="11804" y1="95231" x2="18791" y2="87717"/>
                          <a14:foregroundMark x1="15770" y1="95665" x2="9632" y2="96098"/>
                          <a14:foregroundMark x1="16336" y1="96532" x2="16053" y2="94653"/>
                          <a14:foregroundMark x1="9065" y1="96387" x2="9065" y2="96387"/>
                          <a14:foregroundMark x1="16808" y1="95954" x2="16808" y2="95954"/>
                          <a14:foregroundMark x1="28706" y1="94942" x2="28706" y2="94942"/>
                          <a14:foregroundMark x1="28706" y1="96532" x2="28706" y2="96532"/>
                          <a14:foregroundMark x1="44193" y1="95087" x2="44193" y2="95087"/>
                          <a14:foregroundMark x1="44004" y1="96821" x2="44004" y2="96821"/>
                          <a14:backgroundMark x1="96601" y1="61272" x2="96601" y2="612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50" y="1460580"/>
              <a:ext cx="6089700" cy="39792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9886098-D3E9-4C54-9EFB-F071797FF37C}"/>
                </a:ext>
              </a:extLst>
            </p:cNvPr>
            <p:cNvSpPr/>
            <p:nvPr/>
          </p:nvSpPr>
          <p:spPr>
            <a:xfrm>
              <a:off x="3394364" y="4821382"/>
              <a:ext cx="845127" cy="6957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xmlns="" id="{7EE41F1E-4EBC-41F0-A7CA-C93470501764}"/>
                </a:ext>
              </a:extLst>
            </p:cNvPr>
            <p:cNvCxnSpPr>
              <a:cxnSpLocks/>
              <a:stCxn id="12" idx="2"/>
              <a:endCxn id="5" idx="1"/>
            </p:cNvCxnSpPr>
            <p:nvPr/>
          </p:nvCxnSpPr>
          <p:spPr>
            <a:xfrm rot="16200000" flipH="1">
              <a:off x="1771493" y="3546394"/>
              <a:ext cx="1641764" cy="1603977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5F53C8-8D1A-4144-8C26-D9ED33A0BD05}"/>
                </a:ext>
              </a:extLst>
            </p:cNvPr>
            <p:cNvSpPr txBox="1"/>
            <p:nvPr/>
          </p:nvSpPr>
          <p:spPr>
            <a:xfrm>
              <a:off x="529623" y="2696504"/>
              <a:ext cx="252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5V Micro USB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Connector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60" y="1782352"/>
            <a:ext cx="4428465" cy="4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F5DBD6-CA96-4CFC-AEB4-A15C9F66F6E2}"/>
              </a:ext>
            </a:extLst>
          </p:cNvPr>
          <p:cNvSpPr txBox="1"/>
          <p:nvPr/>
        </p:nvSpPr>
        <p:spPr>
          <a:xfrm>
            <a:off x="900544" y="609600"/>
            <a:ext cx="414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and Video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803D3ED-B0BB-47C0-AB80-8A7B09E03A75}"/>
              </a:ext>
            </a:extLst>
          </p:cNvPr>
          <p:cNvGrpSpPr/>
          <p:nvPr/>
        </p:nvGrpSpPr>
        <p:grpSpPr>
          <a:xfrm>
            <a:off x="1152198" y="609600"/>
            <a:ext cx="9887604" cy="6147351"/>
            <a:chOff x="1810164" y="516547"/>
            <a:chExt cx="9887604" cy="6147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6C7F02A-A67E-46D7-A61F-5CF28F2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554" y1="7081" x2="7177" y2="4913"/>
                          <a14:foregroundMark x1="7177" y1="4913" x2="7177" y2="4913"/>
                          <a14:foregroundMark x1="5666" y1="3468" x2="3211" y2="4480"/>
                          <a14:foregroundMark x1="29556" y1="40029" x2="35033" y2="54769"/>
                          <a14:foregroundMark x1="71294" y1="9971" x2="66761" y2="4335"/>
                          <a14:foregroundMark x1="5194" y1="7370" x2="5194" y2="7370"/>
                          <a14:foregroundMark x1="5194" y1="7370" x2="5194" y2="7370"/>
                          <a14:foregroundMark x1="3305" y1="89884" x2="14542" y2="90318"/>
                          <a14:foregroundMark x1="79792" y1="84393" x2="92446" y2="71098"/>
                          <a14:foregroundMark x1="84608" y1="48699" x2="94051" y2="34971"/>
                          <a14:foregroundMark x1="83664" y1="19798" x2="96412" y2="7370"/>
                          <a14:foregroundMark x1="90652" y1="5058" x2="95373" y2="6358"/>
                          <a14:foregroundMark x1="71010" y1="91474" x2="64023" y2="88584"/>
                          <a14:foregroundMark x1="1794" y1="84971" x2="2077" y2="71532"/>
                          <a14:foregroundMark x1="6610" y1="63150" x2="6704" y2="32803"/>
                          <a14:foregroundMark x1="90274" y1="88150" x2="72427" y2="57081"/>
                          <a14:foregroundMark x1="11804" y1="95231" x2="18791" y2="87717"/>
                          <a14:foregroundMark x1="15770" y1="95665" x2="9632" y2="96098"/>
                          <a14:foregroundMark x1="16336" y1="96532" x2="16053" y2="94653"/>
                          <a14:foregroundMark x1="9065" y1="96387" x2="9065" y2="96387"/>
                          <a14:foregroundMark x1="16808" y1="95954" x2="16808" y2="95954"/>
                          <a14:foregroundMark x1="28706" y1="94942" x2="28706" y2="94942"/>
                          <a14:foregroundMark x1="28706" y1="96532" x2="28706" y2="96532"/>
                          <a14:foregroundMark x1="44193" y1="95087" x2="44193" y2="95087"/>
                          <a14:foregroundMark x1="44004" y1="96821" x2="44004" y2="96821"/>
                          <a14:backgroundMark x1="96601" y1="61272" x2="96601" y2="612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50" y="1439157"/>
              <a:ext cx="6089700" cy="39792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9886098-D3E9-4C54-9EFB-F071797FF37C}"/>
                </a:ext>
              </a:extLst>
            </p:cNvPr>
            <p:cNvSpPr/>
            <p:nvPr/>
          </p:nvSpPr>
          <p:spPr>
            <a:xfrm>
              <a:off x="4648772" y="4356117"/>
              <a:ext cx="1191493" cy="10698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xmlns="" id="{7EE41F1E-4EBC-41F0-A7CA-C93470501764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rot="5400000" flipH="1" flipV="1">
              <a:off x="5041046" y="5629429"/>
              <a:ext cx="406945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5F53C8-8D1A-4144-8C26-D9ED33A0BD05}"/>
                </a:ext>
              </a:extLst>
            </p:cNvPr>
            <p:cNvSpPr txBox="1"/>
            <p:nvPr/>
          </p:nvSpPr>
          <p:spPr>
            <a:xfrm>
              <a:off x="1810164" y="5832901"/>
              <a:ext cx="68687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HDMI Audio &amp; Video</a:t>
              </a:r>
            </a:p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(works with modern TVs and DVI monitors)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218AE103-0E9F-4E59-BA38-9571BC4C6F05}"/>
                </a:ext>
              </a:extLst>
            </p:cNvPr>
            <p:cNvSpPr/>
            <p:nvPr/>
          </p:nvSpPr>
          <p:spPr>
            <a:xfrm>
              <a:off x="6357235" y="4239492"/>
              <a:ext cx="701088" cy="12418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xmlns="" id="{E3ADABFC-7051-4C8D-8E15-71543E79A52A}"/>
                </a:ext>
              </a:extLst>
            </p:cNvPr>
            <p:cNvCxnSpPr>
              <a:cxnSpLocks/>
              <a:stCxn id="20" idx="2"/>
              <a:endCxn id="18" idx="3"/>
            </p:cNvCxnSpPr>
            <p:nvPr/>
          </p:nvCxnSpPr>
          <p:spPr>
            <a:xfrm rot="5400000">
              <a:off x="6585383" y="1820485"/>
              <a:ext cx="3512890" cy="2567009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47DF1B1-BA08-4DCB-9412-BBAFD5FAE8DE}"/>
                </a:ext>
              </a:extLst>
            </p:cNvPr>
            <p:cNvSpPr txBox="1"/>
            <p:nvPr/>
          </p:nvSpPr>
          <p:spPr>
            <a:xfrm>
              <a:off x="7552896" y="516547"/>
              <a:ext cx="414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3.5mm Audio</a:t>
              </a:r>
            </a:p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Standard headphone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301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F5DBD6-CA96-4CFC-AEB4-A15C9F66F6E2}"/>
              </a:ext>
            </a:extLst>
          </p:cNvPr>
          <p:cNvSpPr txBox="1"/>
          <p:nvPr/>
        </p:nvSpPr>
        <p:spPr>
          <a:xfrm>
            <a:off x="858980" y="609968"/>
            <a:ext cx="371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4ED0CD9-5E97-45C2-B3B1-438B93E598D1}"/>
              </a:ext>
            </a:extLst>
          </p:cNvPr>
          <p:cNvGrpSpPr/>
          <p:nvPr/>
        </p:nvGrpSpPr>
        <p:grpSpPr>
          <a:xfrm>
            <a:off x="403355" y="1519535"/>
            <a:ext cx="11385289" cy="4943452"/>
            <a:chOff x="529623" y="1339426"/>
            <a:chExt cx="11385289" cy="49434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6C7F02A-A67E-46D7-A61F-5CF28F2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554" y1="7081" x2="7177" y2="4913"/>
                          <a14:foregroundMark x1="7177" y1="4913" x2="7177" y2="4913"/>
                          <a14:foregroundMark x1="5666" y1="3468" x2="3211" y2="4480"/>
                          <a14:foregroundMark x1="29556" y1="40029" x2="35033" y2="54769"/>
                          <a14:foregroundMark x1="71294" y1="9971" x2="66761" y2="4335"/>
                          <a14:foregroundMark x1="5194" y1="7370" x2="5194" y2="7370"/>
                          <a14:foregroundMark x1="5194" y1="7370" x2="5194" y2="7370"/>
                          <a14:foregroundMark x1="3305" y1="89884" x2="14542" y2="90318"/>
                          <a14:foregroundMark x1="79792" y1="84393" x2="92446" y2="71098"/>
                          <a14:foregroundMark x1="84608" y1="48699" x2="94051" y2="34971"/>
                          <a14:foregroundMark x1="83664" y1="19798" x2="96412" y2="7370"/>
                          <a14:foregroundMark x1="90652" y1="5058" x2="95373" y2="6358"/>
                          <a14:foregroundMark x1="71010" y1="91474" x2="64023" y2="88584"/>
                          <a14:foregroundMark x1="1794" y1="84971" x2="2077" y2="71532"/>
                          <a14:foregroundMark x1="6610" y1="63150" x2="6704" y2="32803"/>
                          <a14:foregroundMark x1="90274" y1="88150" x2="72427" y2="57081"/>
                          <a14:foregroundMark x1="11804" y1="95231" x2="18791" y2="87717"/>
                          <a14:foregroundMark x1="15770" y1="95665" x2="9632" y2="96098"/>
                          <a14:foregroundMark x1="16336" y1="96532" x2="16053" y2="94653"/>
                          <a14:foregroundMark x1="9065" y1="96387" x2="9065" y2="96387"/>
                          <a14:foregroundMark x1="16808" y1="95954" x2="16808" y2="95954"/>
                          <a14:foregroundMark x1="28706" y1="94942" x2="28706" y2="94942"/>
                          <a14:foregroundMark x1="28706" y1="96532" x2="28706" y2="96532"/>
                          <a14:foregroundMark x1="44193" y1="95087" x2="44193" y2="95087"/>
                          <a14:foregroundMark x1="44004" y1="96821" x2="44004" y2="96821"/>
                          <a14:backgroundMark x1="96601" y1="61272" x2="96601" y2="612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50" y="1537854"/>
              <a:ext cx="6089700" cy="39792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9886098-D3E9-4C54-9EFB-F071797FF37C}"/>
                </a:ext>
              </a:extLst>
            </p:cNvPr>
            <p:cNvSpPr/>
            <p:nvPr/>
          </p:nvSpPr>
          <p:spPr>
            <a:xfrm>
              <a:off x="3519058" y="1537855"/>
              <a:ext cx="3574469" cy="5264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xmlns="" id="{7EE41F1E-4EBC-41F0-A7CA-C93470501764}"/>
                </a:ext>
              </a:extLst>
            </p:cNvPr>
            <p:cNvCxnSpPr>
              <a:cxnSpLocks/>
              <a:stCxn id="12" idx="0"/>
              <a:endCxn id="5" idx="1"/>
            </p:cNvCxnSpPr>
            <p:nvPr/>
          </p:nvCxnSpPr>
          <p:spPr>
            <a:xfrm rot="5400000" flipH="1" flipV="1">
              <a:off x="2453831" y="1137648"/>
              <a:ext cx="401782" cy="1728671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5F53C8-8D1A-4144-8C26-D9ED33A0BD05}"/>
                </a:ext>
              </a:extLst>
            </p:cNvPr>
            <p:cNvSpPr txBox="1"/>
            <p:nvPr/>
          </p:nvSpPr>
          <p:spPr>
            <a:xfrm>
              <a:off x="529623" y="2202874"/>
              <a:ext cx="2521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GPIO pins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8D2E728-6280-4DCA-97FB-0A65B5FE3780}"/>
                </a:ext>
              </a:extLst>
            </p:cNvPr>
            <p:cNvSpPr/>
            <p:nvPr/>
          </p:nvSpPr>
          <p:spPr>
            <a:xfrm>
              <a:off x="7686129" y="1607129"/>
              <a:ext cx="1454721" cy="22426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xmlns="" id="{3DBECB84-FA90-45CD-88DE-806BE3CBB439}"/>
                </a:ext>
              </a:extLst>
            </p:cNvPr>
            <p:cNvCxnSpPr>
              <a:cxnSpLocks/>
              <a:stCxn id="20" idx="2"/>
              <a:endCxn id="18" idx="3"/>
            </p:cNvCxnSpPr>
            <p:nvPr/>
          </p:nvCxnSpPr>
          <p:spPr>
            <a:xfrm rot="5400000">
              <a:off x="9618487" y="1692787"/>
              <a:ext cx="558027" cy="1513299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64C3DFA-B830-450F-A8C9-EBE4BF11EF0F}"/>
                </a:ext>
              </a:extLst>
            </p:cNvPr>
            <p:cNvSpPr txBox="1"/>
            <p:nvPr/>
          </p:nvSpPr>
          <p:spPr>
            <a:xfrm>
              <a:off x="9393385" y="1339426"/>
              <a:ext cx="252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4x USB 2.0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Ports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BCE5C4E-C678-4D66-B3BE-B6D074B9ACD1}"/>
                </a:ext>
              </a:extLst>
            </p:cNvPr>
            <p:cNvSpPr/>
            <p:nvPr/>
          </p:nvSpPr>
          <p:spPr>
            <a:xfrm>
              <a:off x="7479883" y="4026933"/>
              <a:ext cx="1660967" cy="12239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xmlns="" id="{3E39E7CF-0D77-4C58-AC6D-1D3DED5619E2}"/>
                </a:ext>
              </a:extLst>
            </p:cNvPr>
            <p:cNvCxnSpPr>
              <a:cxnSpLocks/>
              <a:stCxn id="30" idx="3"/>
              <a:endCxn id="28" idx="2"/>
            </p:cNvCxnSpPr>
            <p:nvPr/>
          </p:nvCxnSpPr>
          <p:spPr>
            <a:xfrm flipV="1">
              <a:off x="7694236" y="5250871"/>
              <a:ext cx="616131" cy="801175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01C4553-3FA0-483B-B90A-D261D832F0E4}"/>
                </a:ext>
              </a:extLst>
            </p:cNvPr>
            <p:cNvSpPr txBox="1"/>
            <p:nvPr/>
          </p:nvSpPr>
          <p:spPr>
            <a:xfrm>
              <a:off x="5172709" y="5821213"/>
              <a:ext cx="2521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Gigabit Ethernet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5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F5DBD6-CA96-4CFC-AEB4-A15C9F66F6E2}"/>
              </a:ext>
            </a:extLst>
          </p:cNvPr>
          <p:cNvSpPr txBox="1"/>
          <p:nvPr/>
        </p:nvSpPr>
        <p:spPr>
          <a:xfrm>
            <a:off x="858980" y="609968"/>
            <a:ext cx="371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BB10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F14D911-B58E-41C7-BFFC-B9022CB4FDA0}"/>
              </a:ext>
            </a:extLst>
          </p:cNvPr>
          <p:cNvGrpSpPr/>
          <p:nvPr/>
        </p:nvGrpSpPr>
        <p:grpSpPr>
          <a:xfrm>
            <a:off x="1523419" y="1440873"/>
            <a:ext cx="9145161" cy="4364182"/>
            <a:chOff x="69275" y="1246909"/>
            <a:chExt cx="9145161" cy="4364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F3C51F23-F33F-4DE5-AF8B-68F446E16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1" t="22425" r="11414" b="23433"/>
            <a:stretch/>
          </p:blipFill>
          <p:spPr>
            <a:xfrm rot="10800000">
              <a:off x="2977564" y="1246909"/>
              <a:ext cx="6236872" cy="436418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1A7BA7B-C923-4D0A-B869-CA1BEA1B0806}"/>
                </a:ext>
              </a:extLst>
            </p:cNvPr>
            <p:cNvSpPr/>
            <p:nvPr/>
          </p:nvSpPr>
          <p:spPr>
            <a:xfrm>
              <a:off x="3131127" y="2963459"/>
              <a:ext cx="1080649" cy="10543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xmlns="" id="{3747F8E8-30E9-4647-B4D4-68E430C8906A}"/>
                </a:ext>
              </a:extLst>
            </p:cNvPr>
            <p:cNvCxnSpPr>
              <a:cxnSpLocks/>
              <a:stCxn id="21" idx="0"/>
              <a:endCxn id="16" idx="1"/>
            </p:cNvCxnSpPr>
            <p:nvPr/>
          </p:nvCxnSpPr>
          <p:spPr>
            <a:xfrm rot="5400000" flipH="1" flipV="1">
              <a:off x="1758857" y="3423865"/>
              <a:ext cx="1305496" cy="1439044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C25C309-1607-4899-9B66-06DD77F45CF4}"/>
                </a:ext>
              </a:extLst>
            </p:cNvPr>
            <p:cNvSpPr txBox="1"/>
            <p:nvPr/>
          </p:nvSpPr>
          <p:spPr>
            <a:xfrm>
              <a:off x="69275" y="4796135"/>
              <a:ext cx="324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latin typeface="Arial" panose="020B0604020202020204" pitchFamily="34" charset="0"/>
                  <a:ea typeface="Gill Sans Light" charset="0"/>
                  <a:cs typeface="Arial" panose="020B0604020202020204" pitchFamily="34" charset="0"/>
                </a:rPr>
                <a:t>Micro SD card Slot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526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852</Words>
  <Application>Microsoft Office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Algerian</vt:lpstr>
      <vt:lpstr>Arial</vt:lpstr>
      <vt:lpstr>Calibri</vt:lpstr>
      <vt:lpstr>Calibri Light</vt:lpstr>
      <vt:lpstr>Courier</vt:lpstr>
      <vt:lpstr>Courier New</vt:lpstr>
      <vt:lpstr>Gill Sans Light</vt:lpstr>
      <vt:lpstr>Khmer OS</vt:lpstr>
      <vt:lpstr>Khmer OS Muol Light</vt:lpstr>
      <vt:lpstr>Khmer OS Muol Pali</vt:lpstr>
      <vt:lpstr>MoolBoran</vt:lpstr>
      <vt:lpstr>Sitka Display</vt:lpstr>
      <vt:lpstr>Tacteing</vt:lpstr>
      <vt:lpstr>Wide Latin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ការដំទ្បើង Led ប្រើជាមួយនឹង Raspberry Pi 3</vt:lpstr>
      <vt:lpstr>PowerPoint Presentation</vt:lpstr>
      <vt:lpstr>PowerPoint Presentation</vt:lpstr>
      <vt:lpstr>PowerPoint Presentation</vt:lpstr>
      <vt:lpstr>PowerPoint Presentation</vt:lpstr>
      <vt:lpstr>ការដំទ្បើងឧបករណ័</vt:lpstr>
      <vt:lpstr>PowerPoint Presentation</vt:lpstr>
      <vt:lpstr>PowerPoint Presentation</vt:lpstr>
      <vt:lpstr>Rpi LCD and i2c</vt:lpstr>
      <vt:lpstr>Exercise </vt:lpstr>
      <vt:lpstr>Exercise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SokLay</dc:creator>
  <cp:lastModifiedBy>Windows User</cp:lastModifiedBy>
  <cp:revision>146</cp:revision>
  <dcterms:created xsi:type="dcterms:W3CDTF">2019-02-16T15:01:29Z</dcterms:created>
  <dcterms:modified xsi:type="dcterms:W3CDTF">2021-05-24T02:54:52Z</dcterms:modified>
</cp:coreProperties>
</file>